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Montserrat Ultra-Bold" charset="1" panose="00000900000000000000"/>
      <p:regular r:id="rId34"/>
    </p:embeddedFont>
    <p:embeddedFont>
      <p:font typeface="Montserrat" charset="1" panose="00000500000000000000"/>
      <p:regular r:id="rId35"/>
    </p:embeddedFont>
    <p:embeddedFont>
      <p:font typeface="Montserrat Ultra-Bold Italics" charset="1" panose="00000900000000000000"/>
      <p:regular r:id="rId36"/>
    </p:embeddedFont>
    <p:embeddedFont>
      <p:font typeface="Calibri (MS) Bold" charset="1" panose="020F0702030404030204"/>
      <p:regular r:id="rId37"/>
    </p:embeddedFont>
    <p:embeddedFont>
      <p:font typeface="Open Sans Bold" charset="1" panose="020B0806030504020204"/>
      <p:regular r:id="rId38"/>
    </p:embeddedFont>
    <p:embeddedFont>
      <p:font typeface="Calibri (MS)" charset="1" panose="020F0502020204030204"/>
      <p:regular r:id="rId39"/>
    </p:embeddedFont>
    <p:embeddedFont>
      <p:font typeface="Canva Sans" charset="1" panose="020B0503030501040103"/>
      <p:regular r:id="rId40"/>
    </p:embeddedFont>
    <p:embeddedFont>
      <p:font typeface="Montserrat Italics" charset="1" panose="000005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1.png" Type="http://schemas.openxmlformats.org/officeDocument/2006/relationships/image"/><Relationship Id="rId8"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7020778">
            <a:off x="-5665091" y="821505"/>
            <a:ext cx="16230600" cy="10441156"/>
          </a:xfrm>
          <a:prstGeom prst="rect">
            <a:avLst/>
          </a:prstGeom>
          <a:solidFill>
            <a:srgbClr val="99967C"/>
          </a:solidFill>
        </p:spPr>
      </p:sp>
      <p:grpSp>
        <p:nvGrpSpPr>
          <p:cNvPr name="Group 3" id="3"/>
          <p:cNvGrpSpPr/>
          <p:nvPr/>
        </p:nvGrpSpPr>
        <p:grpSpPr>
          <a:xfrm rot="0">
            <a:off x="2811758" y="-3376230"/>
            <a:ext cx="16323816" cy="15932906"/>
            <a:chOff x="0" y="0"/>
            <a:chExt cx="832742" cy="812800"/>
          </a:xfrm>
        </p:grpSpPr>
        <p:sp>
          <p:nvSpPr>
            <p:cNvPr name="Freeform 4" id="4"/>
            <p:cNvSpPr/>
            <p:nvPr/>
          </p:nvSpPr>
          <p:spPr>
            <a:xfrm flipH="false" flipV="false" rot="0">
              <a:off x="0" y="0"/>
              <a:ext cx="832742" cy="812800"/>
            </a:xfrm>
            <a:custGeom>
              <a:avLst/>
              <a:gdLst/>
              <a:ahLst/>
              <a:cxnLst/>
              <a:rect r="r" b="b" t="t" l="l"/>
              <a:pathLst>
                <a:path h="812800" w="832742">
                  <a:moveTo>
                    <a:pt x="0" y="0"/>
                  </a:moveTo>
                  <a:lnTo>
                    <a:pt x="832742" y="0"/>
                  </a:lnTo>
                  <a:lnTo>
                    <a:pt x="832742" y="812800"/>
                  </a:lnTo>
                  <a:lnTo>
                    <a:pt x="0" y="812800"/>
                  </a:lnTo>
                  <a:close/>
                </a:path>
              </a:pathLst>
            </a:custGeom>
            <a:blipFill>
              <a:blip r:embed="rId2"/>
              <a:stretch>
                <a:fillRect l="-15070" t="0" r="-15070" b="0"/>
              </a:stretch>
            </a:blipFill>
          </p:spPr>
        </p:sp>
      </p:grpSp>
      <p:sp>
        <p:nvSpPr>
          <p:cNvPr name="AutoShape 5" id="5"/>
          <p:cNvSpPr/>
          <p:nvPr/>
        </p:nvSpPr>
        <p:spPr>
          <a:xfrm rot="-7020778">
            <a:off x="-7308239" y="2214789"/>
            <a:ext cx="16230600" cy="10441156"/>
          </a:xfrm>
          <a:prstGeom prst="rect">
            <a:avLst/>
          </a:prstGeom>
          <a:solidFill>
            <a:srgbClr val="2B2E25"/>
          </a:solidFill>
        </p:spPr>
      </p:sp>
      <p:sp>
        <p:nvSpPr>
          <p:cNvPr name="Freeform 6" id="6"/>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476242" y="9110792"/>
            <a:ext cx="1783058" cy="295015"/>
          </a:xfrm>
          <a:custGeom>
            <a:avLst/>
            <a:gdLst/>
            <a:ahLst/>
            <a:cxnLst/>
            <a:rect r="r" b="b" t="t" l="l"/>
            <a:pathLst>
              <a:path h="295015" w="1783058">
                <a:moveTo>
                  <a:pt x="0" y="0"/>
                </a:moveTo>
                <a:lnTo>
                  <a:pt x="1783058" y="0"/>
                </a:lnTo>
                <a:lnTo>
                  <a:pt x="1783058" y="295016"/>
                </a:lnTo>
                <a:lnTo>
                  <a:pt x="0" y="2950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2" id="12"/>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3" id="13"/>
          <p:cNvSpPr txBox="true"/>
          <p:nvPr/>
        </p:nvSpPr>
        <p:spPr>
          <a:xfrm rot="0">
            <a:off x="408707" y="5237000"/>
            <a:ext cx="9804680" cy="4021300"/>
          </a:xfrm>
          <a:prstGeom prst="rect">
            <a:avLst/>
          </a:prstGeom>
        </p:spPr>
        <p:txBody>
          <a:bodyPr anchor="t" rtlCol="false" tIns="0" lIns="0" bIns="0" rIns="0">
            <a:spAutoFit/>
          </a:bodyPr>
          <a:lstStyle/>
          <a:p>
            <a:pPr algn="l">
              <a:lnSpc>
                <a:spcPts val="6283"/>
              </a:lnSpc>
            </a:pPr>
            <a:r>
              <a:rPr lang="en-US" b="true" sz="7060" spc="-416">
                <a:solidFill>
                  <a:srgbClr val="FFFFFF"/>
                </a:solidFill>
                <a:latin typeface="Montserrat Ultra-Bold"/>
                <a:ea typeface="Montserrat Ultra-Bold"/>
                <a:cs typeface="Montserrat Ultra-Bold"/>
                <a:sym typeface="Montserrat Ultra-Bold"/>
              </a:rPr>
              <a:t>PROYEK PENGEMBANGAN  BASIS DATA NILAI SISWA - SISWI SMPN 4 SARADAN </a:t>
            </a:r>
          </a:p>
        </p:txBody>
      </p:sp>
      <p:sp>
        <p:nvSpPr>
          <p:cNvPr name="TextBox 14" id="14"/>
          <p:cNvSpPr txBox="true"/>
          <p:nvPr/>
        </p:nvSpPr>
        <p:spPr>
          <a:xfrm rot="0">
            <a:off x="12024557" y="869516"/>
            <a:ext cx="5821389" cy="375517"/>
          </a:xfrm>
          <a:prstGeom prst="rect">
            <a:avLst/>
          </a:prstGeom>
        </p:spPr>
        <p:txBody>
          <a:bodyPr anchor="t" rtlCol="false" tIns="0" lIns="0" bIns="0" rIns="0">
            <a:spAutoFit/>
          </a:bodyPr>
          <a:lstStyle/>
          <a:p>
            <a:pPr algn="r">
              <a:lnSpc>
                <a:spcPts val="2814"/>
              </a:lnSpc>
            </a:pPr>
            <a:r>
              <a:rPr lang="en-US" sz="2871" spc="57">
                <a:solidFill>
                  <a:srgbClr val="FFFFFF"/>
                </a:solidFill>
                <a:latin typeface="Montserrat"/>
                <a:ea typeface="Montserrat"/>
                <a:cs typeface="Montserrat"/>
                <a:sym typeface="Montserrat"/>
              </a:rPr>
              <a:t>BASIS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23281" y="1657204"/>
            <a:ext cx="8425751" cy="6972593"/>
          </a:xfrm>
          <a:custGeom>
            <a:avLst/>
            <a:gdLst/>
            <a:ahLst/>
            <a:cxnLst/>
            <a:rect r="r" b="b" t="t" l="l"/>
            <a:pathLst>
              <a:path h="6972593" w="8425751">
                <a:moveTo>
                  <a:pt x="0" y="0"/>
                </a:moveTo>
                <a:lnTo>
                  <a:pt x="8425751" y="0"/>
                </a:lnTo>
                <a:lnTo>
                  <a:pt x="8425751" y="6972592"/>
                </a:lnTo>
                <a:lnTo>
                  <a:pt x="0" y="6972592"/>
                </a:lnTo>
                <a:lnTo>
                  <a:pt x="0" y="0"/>
                </a:lnTo>
                <a:close/>
              </a:path>
            </a:pathLst>
          </a:custGeom>
          <a:blipFill>
            <a:blip r:embed="rId7"/>
            <a:stretch>
              <a:fillRect l="0" t="0" r="-55219" b="-5507"/>
            </a:stretch>
          </a:blipFill>
        </p:spPr>
      </p:sp>
      <p:sp>
        <p:nvSpPr>
          <p:cNvPr name="Freeform 6" id="6"/>
          <p:cNvSpPr/>
          <p:nvPr/>
        </p:nvSpPr>
        <p:spPr>
          <a:xfrm flipH="false" flipV="false" rot="0">
            <a:off x="9291791" y="1657204"/>
            <a:ext cx="8333829" cy="6972593"/>
          </a:xfrm>
          <a:custGeom>
            <a:avLst/>
            <a:gdLst/>
            <a:ahLst/>
            <a:cxnLst/>
            <a:rect r="r" b="b" t="t" l="l"/>
            <a:pathLst>
              <a:path h="6972593" w="8333829">
                <a:moveTo>
                  <a:pt x="0" y="0"/>
                </a:moveTo>
                <a:lnTo>
                  <a:pt x="8333829" y="0"/>
                </a:lnTo>
                <a:lnTo>
                  <a:pt x="8333829" y="6972592"/>
                </a:lnTo>
                <a:lnTo>
                  <a:pt x="0" y="6972592"/>
                </a:lnTo>
                <a:lnTo>
                  <a:pt x="0" y="0"/>
                </a:lnTo>
                <a:close/>
              </a:path>
            </a:pathLst>
          </a:custGeom>
          <a:blipFill>
            <a:blip r:embed="rId8"/>
            <a:stretch>
              <a:fillRect l="0" t="0" r="-55977" b="-486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01904" y="2593637"/>
            <a:ext cx="11284192" cy="6363165"/>
          </a:xfrm>
          <a:custGeom>
            <a:avLst/>
            <a:gdLst/>
            <a:ahLst/>
            <a:cxnLst/>
            <a:rect r="r" b="b" t="t" l="l"/>
            <a:pathLst>
              <a:path h="6363165" w="11284192">
                <a:moveTo>
                  <a:pt x="0" y="0"/>
                </a:moveTo>
                <a:lnTo>
                  <a:pt x="11284192" y="0"/>
                </a:lnTo>
                <a:lnTo>
                  <a:pt x="11284192" y="6363165"/>
                </a:lnTo>
                <a:lnTo>
                  <a:pt x="0" y="6363165"/>
                </a:lnTo>
                <a:lnTo>
                  <a:pt x="0" y="0"/>
                </a:lnTo>
                <a:close/>
              </a:path>
            </a:pathLst>
          </a:custGeom>
          <a:blipFill>
            <a:blip r:embed="rId7"/>
            <a:stretch>
              <a:fillRect l="0" t="-87989" r="-127873" b="-39317"/>
            </a:stretch>
          </a:blipFill>
        </p:spPr>
      </p:sp>
      <p:sp>
        <p:nvSpPr>
          <p:cNvPr name="TextBox 6" id="6"/>
          <p:cNvSpPr txBox="true"/>
          <p:nvPr/>
        </p:nvSpPr>
        <p:spPr>
          <a:xfrm rot="0">
            <a:off x="3501904" y="942975"/>
            <a:ext cx="8074909" cy="1305659"/>
          </a:xfrm>
          <a:prstGeom prst="rect">
            <a:avLst/>
          </a:prstGeom>
        </p:spPr>
        <p:txBody>
          <a:bodyPr anchor="t" rtlCol="false" tIns="0" lIns="0" bIns="0" rIns="0">
            <a:spAutoFit/>
          </a:bodyPr>
          <a:lstStyle/>
          <a:p>
            <a:pPr algn="l">
              <a:lnSpc>
                <a:spcPts val="5209"/>
              </a:lnSpc>
            </a:pPr>
            <a:r>
              <a:rPr lang="en-US" sz="3721" b="true">
                <a:solidFill>
                  <a:srgbClr val="000000"/>
                </a:solidFill>
                <a:latin typeface="Open Sans Bold"/>
                <a:ea typeface="Open Sans Bold"/>
                <a:cs typeface="Open Sans Bold"/>
                <a:sym typeface="Open Sans Bold"/>
              </a:rPr>
              <a:t>6. Rename table untuk mengganti nama tabel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206478" y="2263201"/>
            <a:ext cx="11651033" cy="3775229"/>
          </a:xfrm>
          <a:custGeom>
            <a:avLst/>
            <a:gdLst/>
            <a:ahLst/>
            <a:cxnLst/>
            <a:rect r="r" b="b" t="t" l="l"/>
            <a:pathLst>
              <a:path h="3775229" w="11651033">
                <a:moveTo>
                  <a:pt x="0" y="0"/>
                </a:moveTo>
                <a:lnTo>
                  <a:pt x="11651033" y="0"/>
                </a:lnTo>
                <a:lnTo>
                  <a:pt x="11651033" y="3775228"/>
                </a:lnTo>
                <a:lnTo>
                  <a:pt x="0" y="3775228"/>
                </a:lnTo>
                <a:lnTo>
                  <a:pt x="0" y="0"/>
                </a:lnTo>
                <a:close/>
              </a:path>
            </a:pathLst>
          </a:custGeom>
          <a:blipFill>
            <a:blip r:embed="rId7"/>
            <a:stretch>
              <a:fillRect l="0" t="0" r="-94902" b="0"/>
            </a:stretch>
          </a:blipFill>
        </p:spPr>
      </p:sp>
      <p:sp>
        <p:nvSpPr>
          <p:cNvPr name="Freeform 6" id="6"/>
          <p:cNvSpPr/>
          <p:nvPr/>
        </p:nvSpPr>
        <p:spPr>
          <a:xfrm flipH="false" flipV="false" rot="0">
            <a:off x="983345" y="7277932"/>
            <a:ext cx="16275955" cy="2212883"/>
          </a:xfrm>
          <a:custGeom>
            <a:avLst/>
            <a:gdLst/>
            <a:ahLst/>
            <a:cxnLst/>
            <a:rect r="r" b="b" t="t" l="l"/>
            <a:pathLst>
              <a:path h="2212883" w="16275955">
                <a:moveTo>
                  <a:pt x="0" y="0"/>
                </a:moveTo>
                <a:lnTo>
                  <a:pt x="16275955" y="0"/>
                </a:lnTo>
                <a:lnTo>
                  <a:pt x="16275955" y="2212884"/>
                </a:lnTo>
                <a:lnTo>
                  <a:pt x="0" y="2212884"/>
                </a:lnTo>
                <a:lnTo>
                  <a:pt x="0" y="0"/>
                </a:lnTo>
                <a:close/>
              </a:path>
            </a:pathLst>
          </a:custGeom>
          <a:blipFill>
            <a:blip r:embed="rId8"/>
            <a:stretch>
              <a:fillRect l="0" t="-81300" r="-18900" b="-310620"/>
            </a:stretch>
          </a:blipFill>
        </p:spPr>
      </p:sp>
      <p:sp>
        <p:nvSpPr>
          <p:cNvPr name="TextBox 7" id="7"/>
          <p:cNvSpPr txBox="true"/>
          <p:nvPr/>
        </p:nvSpPr>
        <p:spPr>
          <a:xfrm rot="0">
            <a:off x="3045993" y="556033"/>
            <a:ext cx="12430249" cy="471427"/>
          </a:xfrm>
          <a:prstGeom prst="rect">
            <a:avLst/>
          </a:prstGeom>
        </p:spPr>
        <p:txBody>
          <a:bodyPr anchor="t" rtlCol="false" tIns="0" lIns="0" bIns="0" rIns="0">
            <a:spAutoFit/>
          </a:bodyPr>
          <a:lstStyle/>
          <a:p>
            <a:pPr algn="l">
              <a:lnSpc>
                <a:spcPts val="3536"/>
              </a:lnSpc>
            </a:pPr>
            <a:r>
              <a:rPr lang="en-US" b="true" sz="3608" spc="-212">
                <a:solidFill>
                  <a:srgbClr val="263F6B"/>
                </a:solidFill>
                <a:latin typeface="Montserrat Ultra-Bold"/>
                <a:ea typeface="Montserrat Ultra-Bold"/>
                <a:cs typeface="Montserrat Ultra-Bold"/>
                <a:sym typeface="Montserrat Ultra-Bold"/>
              </a:rPr>
              <a:t>IMPLEMENTASI REPLIKASI DATABASE (SLAVE)(LATIFA )</a:t>
            </a:r>
          </a:p>
        </p:txBody>
      </p:sp>
      <p:sp>
        <p:nvSpPr>
          <p:cNvPr name="TextBox 8" id="8"/>
          <p:cNvSpPr txBox="true"/>
          <p:nvPr/>
        </p:nvSpPr>
        <p:spPr>
          <a:xfrm rot="0">
            <a:off x="5161234" y="1208435"/>
            <a:ext cx="10179993" cy="722630"/>
          </a:xfrm>
          <a:prstGeom prst="rect">
            <a:avLst/>
          </a:prstGeom>
        </p:spPr>
        <p:txBody>
          <a:bodyPr anchor="t" rtlCol="false" tIns="0" lIns="0" bIns="0" rIns="0">
            <a:spAutoFit/>
          </a:bodyPr>
          <a:lstStyle/>
          <a:p>
            <a:pPr algn="ctr">
              <a:lnSpc>
                <a:spcPts val="5319"/>
              </a:lnSpc>
            </a:pPr>
            <a:r>
              <a:rPr lang="en-US" sz="3799">
                <a:solidFill>
                  <a:srgbClr val="000000"/>
                </a:solidFill>
                <a:latin typeface="Calibri (MS)"/>
                <a:ea typeface="Calibri (MS)"/>
                <a:cs typeface="Calibri (MS)"/>
                <a:sym typeface="Calibri (MS)"/>
              </a:rPr>
              <a:t> </a:t>
            </a:r>
            <a:r>
              <a:rPr lang="en-US" sz="3799">
                <a:solidFill>
                  <a:srgbClr val="000000"/>
                </a:solidFill>
                <a:latin typeface="Calibri (MS)"/>
                <a:ea typeface="Calibri (MS)"/>
                <a:cs typeface="Calibri (MS)"/>
                <a:sym typeface="Calibri (MS)"/>
              </a:rPr>
              <a:t>1. Hubungkan ke mariaDb dengan perintah berikut:</a:t>
            </a:r>
          </a:p>
        </p:txBody>
      </p:sp>
      <p:sp>
        <p:nvSpPr>
          <p:cNvPr name="TextBox 9" id="9"/>
          <p:cNvSpPr txBox="true"/>
          <p:nvPr/>
        </p:nvSpPr>
        <p:spPr>
          <a:xfrm rot="0">
            <a:off x="937989" y="6276554"/>
            <a:ext cx="12327880" cy="722630"/>
          </a:xfrm>
          <a:prstGeom prst="rect">
            <a:avLst/>
          </a:prstGeom>
        </p:spPr>
        <p:txBody>
          <a:bodyPr anchor="t" rtlCol="false" tIns="0" lIns="0" bIns="0" rIns="0">
            <a:spAutoFit/>
          </a:bodyPr>
          <a:lstStyle/>
          <a:p>
            <a:pPr algn="ctr">
              <a:lnSpc>
                <a:spcPts val="5319"/>
              </a:lnSpc>
            </a:pPr>
            <a:r>
              <a:rPr lang="en-US" sz="3799">
                <a:solidFill>
                  <a:srgbClr val="000000"/>
                </a:solidFill>
                <a:latin typeface="Calibri (MS)"/>
                <a:ea typeface="Calibri (MS)"/>
                <a:cs typeface="Calibri (MS)"/>
                <a:sym typeface="Calibri (MS)"/>
              </a:rPr>
              <a:t>2</a:t>
            </a:r>
            <a:r>
              <a:rPr lang="en-US" sz="3799">
                <a:solidFill>
                  <a:srgbClr val="000000"/>
                </a:solidFill>
                <a:latin typeface="Calibri (MS)"/>
                <a:ea typeface="Calibri (MS)"/>
                <a:cs typeface="Calibri (MS)"/>
                <a:sym typeface="Calibri (MS)"/>
              </a:rPr>
              <a:t>. Atur slave untuk mereplica master dengan perintah berikut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064521" y="1732259"/>
            <a:ext cx="7703926" cy="5982875"/>
          </a:xfrm>
          <a:custGeom>
            <a:avLst/>
            <a:gdLst/>
            <a:ahLst/>
            <a:cxnLst/>
            <a:rect r="r" b="b" t="t" l="l"/>
            <a:pathLst>
              <a:path h="5982875" w="7703926">
                <a:moveTo>
                  <a:pt x="0" y="0"/>
                </a:moveTo>
                <a:lnTo>
                  <a:pt x="7703925" y="0"/>
                </a:lnTo>
                <a:lnTo>
                  <a:pt x="7703925" y="5982875"/>
                </a:lnTo>
                <a:lnTo>
                  <a:pt x="0" y="5982875"/>
                </a:lnTo>
                <a:lnTo>
                  <a:pt x="0" y="0"/>
                </a:lnTo>
                <a:close/>
              </a:path>
            </a:pathLst>
          </a:custGeom>
          <a:blipFill>
            <a:blip r:embed="rId7"/>
            <a:stretch>
              <a:fillRect l="0" t="0" r="-46694" b="-6252"/>
            </a:stretch>
          </a:blipFill>
        </p:spPr>
      </p:sp>
      <p:sp>
        <p:nvSpPr>
          <p:cNvPr name="Freeform 6" id="6"/>
          <p:cNvSpPr/>
          <p:nvPr/>
        </p:nvSpPr>
        <p:spPr>
          <a:xfrm flipH="false" flipV="false" rot="0">
            <a:off x="5064521" y="7715134"/>
            <a:ext cx="7703926" cy="2133224"/>
          </a:xfrm>
          <a:custGeom>
            <a:avLst/>
            <a:gdLst/>
            <a:ahLst/>
            <a:cxnLst/>
            <a:rect r="r" b="b" t="t" l="l"/>
            <a:pathLst>
              <a:path h="2133224" w="7703926">
                <a:moveTo>
                  <a:pt x="0" y="0"/>
                </a:moveTo>
                <a:lnTo>
                  <a:pt x="7703925" y="0"/>
                </a:lnTo>
                <a:lnTo>
                  <a:pt x="7703925" y="2133224"/>
                </a:lnTo>
                <a:lnTo>
                  <a:pt x="0" y="2133224"/>
                </a:lnTo>
                <a:lnTo>
                  <a:pt x="0" y="0"/>
                </a:lnTo>
                <a:close/>
              </a:path>
            </a:pathLst>
          </a:custGeom>
          <a:blipFill>
            <a:blip r:embed="rId8"/>
            <a:stretch>
              <a:fillRect l="0" t="-178708" r="-46694" b="-19289"/>
            </a:stretch>
          </a:blipFill>
        </p:spPr>
      </p:sp>
      <p:sp>
        <p:nvSpPr>
          <p:cNvPr name="TextBox 7" id="7"/>
          <p:cNvSpPr txBox="true"/>
          <p:nvPr/>
        </p:nvSpPr>
        <p:spPr>
          <a:xfrm rot="0">
            <a:off x="1925043" y="876300"/>
            <a:ext cx="14437914"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3</a:t>
            </a:r>
            <a:r>
              <a:rPr lang="en-US" sz="3899">
                <a:solidFill>
                  <a:srgbClr val="000000"/>
                </a:solidFill>
                <a:latin typeface="Calibri (MS)"/>
                <a:ea typeface="Calibri (MS)"/>
                <a:cs typeface="Calibri (MS)"/>
                <a:sym typeface="Calibri (MS)"/>
              </a:rPr>
              <a:t>. Setelah terhubung, periksa status slave dengan perintah berikut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871882"/>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1615440"/>
            <a:ext cx="7867300" cy="4732737"/>
          </a:xfrm>
          <a:custGeom>
            <a:avLst/>
            <a:gdLst/>
            <a:ahLst/>
            <a:cxnLst/>
            <a:rect r="r" b="b" t="t" l="l"/>
            <a:pathLst>
              <a:path h="4732737" w="7867300">
                <a:moveTo>
                  <a:pt x="0" y="0"/>
                </a:moveTo>
                <a:lnTo>
                  <a:pt x="7867300" y="0"/>
                </a:lnTo>
                <a:lnTo>
                  <a:pt x="7867300" y="4732738"/>
                </a:lnTo>
                <a:lnTo>
                  <a:pt x="0" y="4732738"/>
                </a:lnTo>
                <a:lnTo>
                  <a:pt x="0" y="0"/>
                </a:lnTo>
                <a:close/>
              </a:path>
            </a:pathLst>
          </a:custGeom>
          <a:blipFill>
            <a:blip r:embed="rId7"/>
            <a:stretch>
              <a:fillRect l="0" t="0" r="-75641" b="0"/>
            </a:stretch>
          </a:blipFill>
        </p:spPr>
      </p:sp>
      <p:sp>
        <p:nvSpPr>
          <p:cNvPr name="Freeform 6" id="6"/>
          <p:cNvSpPr/>
          <p:nvPr/>
        </p:nvSpPr>
        <p:spPr>
          <a:xfrm flipH="false" flipV="false" rot="0">
            <a:off x="9521823" y="6348178"/>
            <a:ext cx="8342962" cy="2055909"/>
          </a:xfrm>
          <a:custGeom>
            <a:avLst/>
            <a:gdLst/>
            <a:ahLst/>
            <a:cxnLst/>
            <a:rect r="r" b="b" t="t" l="l"/>
            <a:pathLst>
              <a:path h="2055909" w="8342962">
                <a:moveTo>
                  <a:pt x="0" y="0"/>
                </a:moveTo>
                <a:lnTo>
                  <a:pt x="8342962" y="0"/>
                </a:lnTo>
                <a:lnTo>
                  <a:pt x="8342962" y="2055909"/>
                </a:lnTo>
                <a:lnTo>
                  <a:pt x="0" y="2055909"/>
                </a:lnTo>
                <a:lnTo>
                  <a:pt x="0" y="0"/>
                </a:lnTo>
                <a:close/>
              </a:path>
            </a:pathLst>
          </a:custGeom>
          <a:blipFill>
            <a:blip r:embed="rId8"/>
            <a:stretch>
              <a:fillRect l="-49222" t="-384914" r="-275647" b="-484914"/>
            </a:stretch>
          </a:blipFill>
        </p:spPr>
      </p:sp>
      <p:sp>
        <p:nvSpPr>
          <p:cNvPr name="TextBox 7" id="7"/>
          <p:cNvSpPr txBox="true"/>
          <p:nvPr/>
        </p:nvSpPr>
        <p:spPr>
          <a:xfrm rot="0">
            <a:off x="1028700" y="426112"/>
            <a:ext cx="10428089"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4</a:t>
            </a:r>
            <a:r>
              <a:rPr lang="en-US" sz="3899">
                <a:solidFill>
                  <a:srgbClr val="000000"/>
                </a:solidFill>
                <a:latin typeface="Calibri (MS)"/>
                <a:ea typeface="Calibri (MS)"/>
                <a:cs typeface="Calibri (MS)"/>
                <a:sym typeface="Calibri (MS)"/>
              </a:rPr>
              <a:t>. Menampilkan data base  dengan perintah berikut</a:t>
            </a:r>
          </a:p>
        </p:txBody>
      </p:sp>
      <p:sp>
        <p:nvSpPr>
          <p:cNvPr name="TextBox 8" id="8"/>
          <p:cNvSpPr txBox="true"/>
          <p:nvPr/>
        </p:nvSpPr>
        <p:spPr>
          <a:xfrm rot="0">
            <a:off x="11456789" y="5221447"/>
            <a:ext cx="4473029"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5. Masuk ke database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009980" y="-4010928"/>
            <a:ext cx="12278020" cy="12278020"/>
          </a:xfrm>
          <a:custGeom>
            <a:avLst/>
            <a:gdLst/>
            <a:ahLst/>
            <a:cxnLst/>
            <a:rect r="r" b="b" t="t" l="l"/>
            <a:pathLst>
              <a:path h="12278020" w="12278020">
                <a:moveTo>
                  <a:pt x="12278020" y="0"/>
                </a:moveTo>
                <a:lnTo>
                  <a:pt x="0" y="0"/>
                </a:lnTo>
                <a:lnTo>
                  <a:pt x="0" y="12278019"/>
                </a:lnTo>
                <a:lnTo>
                  <a:pt x="12278020" y="12278019"/>
                </a:lnTo>
                <a:lnTo>
                  <a:pt x="1227802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076494" y="1414199"/>
            <a:ext cx="7560584" cy="3729301"/>
          </a:xfrm>
          <a:custGeom>
            <a:avLst/>
            <a:gdLst/>
            <a:ahLst/>
            <a:cxnLst/>
            <a:rect r="r" b="b" t="t" l="l"/>
            <a:pathLst>
              <a:path h="3729301" w="7560584">
                <a:moveTo>
                  <a:pt x="0" y="0"/>
                </a:moveTo>
                <a:lnTo>
                  <a:pt x="7560584" y="0"/>
                </a:lnTo>
                <a:lnTo>
                  <a:pt x="7560584" y="3729301"/>
                </a:lnTo>
                <a:lnTo>
                  <a:pt x="0" y="3729301"/>
                </a:lnTo>
                <a:lnTo>
                  <a:pt x="0" y="0"/>
                </a:lnTo>
                <a:close/>
              </a:path>
            </a:pathLst>
          </a:custGeom>
          <a:blipFill>
            <a:blip r:embed="rId7"/>
            <a:stretch>
              <a:fillRect l="0" t="-234407" r="0" b="0"/>
            </a:stretch>
          </a:blipFill>
        </p:spPr>
      </p:sp>
      <p:sp>
        <p:nvSpPr>
          <p:cNvPr name="Freeform 6" id="6"/>
          <p:cNvSpPr/>
          <p:nvPr/>
        </p:nvSpPr>
        <p:spPr>
          <a:xfrm flipH="false" flipV="false" rot="0">
            <a:off x="2952191" y="6102463"/>
            <a:ext cx="12383618" cy="3753675"/>
          </a:xfrm>
          <a:custGeom>
            <a:avLst/>
            <a:gdLst/>
            <a:ahLst/>
            <a:cxnLst/>
            <a:rect r="r" b="b" t="t" l="l"/>
            <a:pathLst>
              <a:path h="3753675" w="12383618">
                <a:moveTo>
                  <a:pt x="0" y="0"/>
                </a:moveTo>
                <a:lnTo>
                  <a:pt x="12383618" y="0"/>
                </a:lnTo>
                <a:lnTo>
                  <a:pt x="12383618" y="3753675"/>
                </a:lnTo>
                <a:lnTo>
                  <a:pt x="0" y="3753675"/>
                </a:lnTo>
                <a:lnTo>
                  <a:pt x="0" y="0"/>
                </a:lnTo>
                <a:close/>
              </a:path>
            </a:pathLst>
          </a:custGeom>
          <a:blipFill>
            <a:blip r:embed="rId8"/>
            <a:stretch>
              <a:fillRect l="0" t="0" r="0" b="0"/>
            </a:stretch>
          </a:blipFill>
        </p:spPr>
      </p:sp>
      <p:sp>
        <p:nvSpPr>
          <p:cNvPr name="TextBox 7" id="7"/>
          <p:cNvSpPr txBox="true"/>
          <p:nvPr/>
        </p:nvSpPr>
        <p:spPr>
          <a:xfrm rot="0">
            <a:off x="3656912" y="362585"/>
            <a:ext cx="10399748"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6</a:t>
            </a:r>
            <a:r>
              <a:rPr lang="en-US" sz="3899">
                <a:solidFill>
                  <a:srgbClr val="000000"/>
                </a:solidFill>
                <a:latin typeface="Calibri (MS)"/>
                <a:ea typeface="Calibri (MS)"/>
                <a:cs typeface="Calibri (MS)"/>
                <a:sym typeface="Calibri (MS)"/>
              </a:rPr>
              <a:t>. menampilkan tabel  dengan perintah berikut </a:t>
            </a:r>
          </a:p>
        </p:txBody>
      </p:sp>
      <p:sp>
        <p:nvSpPr>
          <p:cNvPr name="TextBox 8" id="8"/>
          <p:cNvSpPr txBox="true"/>
          <p:nvPr/>
        </p:nvSpPr>
        <p:spPr>
          <a:xfrm rot="0">
            <a:off x="3448158" y="5213724"/>
            <a:ext cx="11391683" cy="739140"/>
          </a:xfrm>
          <a:prstGeom prst="rect">
            <a:avLst/>
          </a:prstGeom>
        </p:spPr>
        <p:txBody>
          <a:bodyPr anchor="t" rtlCol="false" tIns="0" lIns="0" bIns="0" rIns="0">
            <a:spAutoFit/>
          </a:bodyPr>
          <a:lstStyle/>
          <a:p>
            <a:pPr algn="ctr">
              <a:lnSpc>
                <a:spcPts val="5459"/>
              </a:lnSpc>
            </a:pPr>
            <a:r>
              <a:rPr lang="en-US" sz="3899">
                <a:solidFill>
                  <a:srgbClr val="000000"/>
                </a:solidFill>
                <a:latin typeface="Calibri (MS)"/>
                <a:ea typeface="Calibri (MS)"/>
                <a:cs typeface="Calibri (MS)"/>
                <a:sym typeface="Calibri (MS)"/>
              </a:rPr>
              <a:t>7</a:t>
            </a:r>
            <a:r>
              <a:rPr lang="en-US" sz="3899">
                <a:solidFill>
                  <a:srgbClr val="000000"/>
                </a:solidFill>
                <a:latin typeface="Calibri (MS)"/>
                <a:ea typeface="Calibri (MS)"/>
                <a:cs typeface="Calibri (MS)"/>
                <a:sym typeface="Calibri (MS)"/>
              </a:rPr>
              <a:t>. menampilkan isi  tabel  dengan perintah berikut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156016" y="1028700"/>
            <a:ext cx="12320226" cy="3345220"/>
          </a:xfrm>
          <a:custGeom>
            <a:avLst/>
            <a:gdLst/>
            <a:ahLst/>
            <a:cxnLst/>
            <a:rect r="r" b="b" t="t" l="l"/>
            <a:pathLst>
              <a:path h="3345220" w="12320226">
                <a:moveTo>
                  <a:pt x="0" y="0"/>
                </a:moveTo>
                <a:lnTo>
                  <a:pt x="12320226" y="0"/>
                </a:lnTo>
                <a:lnTo>
                  <a:pt x="12320226" y="3345220"/>
                </a:lnTo>
                <a:lnTo>
                  <a:pt x="0" y="3345220"/>
                </a:lnTo>
                <a:lnTo>
                  <a:pt x="0" y="0"/>
                </a:lnTo>
                <a:close/>
              </a:path>
            </a:pathLst>
          </a:custGeom>
          <a:blipFill>
            <a:blip r:embed="rId7"/>
            <a:stretch>
              <a:fillRect l="0" t="0" r="-14265" b="0"/>
            </a:stretch>
          </a:blipFill>
        </p:spPr>
      </p:sp>
      <p:sp>
        <p:nvSpPr>
          <p:cNvPr name="Freeform 6" id="6"/>
          <p:cNvSpPr/>
          <p:nvPr/>
        </p:nvSpPr>
        <p:spPr>
          <a:xfrm flipH="false" flipV="false" rot="0">
            <a:off x="3156016" y="4792657"/>
            <a:ext cx="12320226" cy="4956012"/>
          </a:xfrm>
          <a:custGeom>
            <a:avLst/>
            <a:gdLst/>
            <a:ahLst/>
            <a:cxnLst/>
            <a:rect r="r" b="b" t="t" l="l"/>
            <a:pathLst>
              <a:path h="4956012" w="12320226">
                <a:moveTo>
                  <a:pt x="0" y="0"/>
                </a:moveTo>
                <a:lnTo>
                  <a:pt x="12320226" y="0"/>
                </a:lnTo>
                <a:lnTo>
                  <a:pt x="12320226" y="4956011"/>
                </a:lnTo>
                <a:lnTo>
                  <a:pt x="0" y="4956011"/>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645338" y="1089738"/>
            <a:ext cx="12425323" cy="4053762"/>
          </a:xfrm>
          <a:custGeom>
            <a:avLst/>
            <a:gdLst/>
            <a:ahLst/>
            <a:cxnLst/>
            <a:rect r="r" b="b" t="t" l="l"/>
            <a:pathLst>
              <a:path h="4053762" w="12425323">
                <a:moveTo>
                  <a:pt x="0" y="0"/>
                </a:moveTo>
                <a:lnTo>
                  <a:pt x="12425323" y="0"/>
                </a:lnTo>
                <a:lnTo>
                  <a:pt x="12425323" y="4053762"/>
                </a:lnTo>
                <a:lnTo>
                  <a:pt x="0" y="4053762"/>
                </a:lnTo>
                <a:lnTo>
                  <a:pt x="0" y="0"/>
                </a:lnTo>
                <a:close/>
              </a:path>
            </a:pathLst>
          </a:custGeom>
          <a:blipFill>
            <a:blip r:embed="rId7"/>
            <a:stretch>
              <a:fillRect l="0" t="0" r="0" b="0"/>
            </a:stretch>
          </a:blipFill>
        </p:spPr>
      </p:sp>
      <p:sp>
        <p:nvSpPr>
          <p:cNvPr name="Freeform 6" id="6"/>
          <p:cNvSpPr/>
          <p:nvPr/>
        </p:nvSpPr>
        <p:spPr>
          <a:xfrm flipH="false" flipV="false" rot="0">
            <a:off x="2645338" y="6045524"/>
            <a:ext cx="12425323" cy="3206294"/>
          </a:xfrm>
          <a:custGeom>
            <a:avLst/>
            <a:gdLst/>
            <a:ahLst/>
            <a:cxnLst/>
            <a:rect r="r" b="b" t="t" l="l"/>
            <a:pathLst>
              <a:path h="3206294" w="12425323">
                <a:moveTo>
                  <a:pt x="0" y="0"/>
                </a:moveTo>
                <a:lnTo>
                  <a:pt x="12425323" y="0"/>
                </a:lnTo>
                <a:lnTo>
                  <a:pt x="12425323" y="3206293"/>
                </a:lnTo>
                <a:lnTo>
                  <a:pt x="0" y="3206293"/>
                </a:lnTo>
                <a:lnTo>
                  <a:pt x="0" y="0"/>
                </a:lnTo>
                <a:close/>
              </a:path>
            </a:pathLst>
          </a:custGeom>
          <a:blipFill>
            <a:blip r:embed="rId8"/>
            <a:stretch>
              <a:fillRect l="0" t="0" r="-15327"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19553" y="1028700"/>
            <a:ext cx="10274865" cy="2983661"/>
          </a:xfrm>
          <a:custGeom>
            <a:avLst/>
            <a:gdLst/>
            <a:ahLst/>
            <a:cxnLst/>
            <a:rect r="r" b="b" t="t" l="l"/>
            <a:pathLst>
              <a:path h="2983661" w="10274865">
                <a:moveTo>
                  <a:pt x="0" y="0"/>
                </a:moveTo>
                <a:lnTo>
                  <a:pt x="10274865" y="0"/>
                </a:lnTo>
                <a:lnTo>
                  <a:pt x="10274865" y="2983661"/>
                </a:lnTo>
                <a:lnTo>
                  <a:pt x="0" y="2983661"/>
                </a:lnTo>
                <a:lnTo>
                  <a:pt x="0" y="0"/>
                </a:lnTo>
                <a:close/>
              </a:path>
            </a:pathLst>
          </a:custGeom>
          <a:blipFill>
            <a:blip r:embed="rId7"/>
            <a:stretch>
              <a:fillRect l="0" t="0" r="-26254" b="0"/>
            </a:stretch>
          </a:blipFill>
        </p:spPr>
      </p:sp>
      <p:sp>
        <p:nvSpPr>
          <p:cNvPr name="Freeform 6" id="6"/>
          <p:cNvSpPr/>
          <p:nvPr/>
        </p:nvSpPr>
        <p:spPr>
          <a:xfrm flipH="false" flipV="false" rot="0">
            <a:off x="4414097" y="5143500"/>
            <a:ext cx="8485777" cy="4602439"/>
          </a:xfrm>
          <a:custGeom>
            <a:avLst/>
            <a:gdLst/>
            <a:ahLst/>
            <a:cxnLst/>
            <a:rect r="r" b="b" t="t" l="l"/>
            <a:pathLst>
              <a:path h="4602439" w="8485777">
                <a:moveTo>
                  <a:pt x="0" y="0"/>
                </a:moveTo>
                <a:lnTo>
                  <a:pt x="8485778" y="0"/>
                </a:lnTo>
                <a:lnTo>
                  <a:pt x="8485778" y="4602439"/>
                </a:lnTo>
                <a:lnTo>
                  <a:pt x="0" y="4602439"/>
                </a:lnTo>
                <a:lnTo>
                  <a:pt x="0" y="0"/>
                </a:lnTo>
                <a:close/>
              </a:path>
            </a:pathLst>
          </a:custGeom>
          <a:blipFill>
            <a:blip r:embed="rId8"/>
            <a:stretch>
              <a:fillRect l="0" t="-64721" r="-217653" b="-164721"/>
            </a:stretch>
          </a:blipFill>
        </p:spPr>
      </p:sp>
      <p:sp>
        <p:nvSpPr>
          <p:cNvPr name="TextBox 7" id="7"/>
          <p:cNvSpPr txBox="true"/>
          <p:nvPr/>
        </p:nvSpPr>
        <p:spPr>
          <a:xfrm rot="0">
            <a:off x="6010727" y="4486115"/>
            <a:ext cx="447094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8. Hasil rename table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9525"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39355" y="3956603"/>
            <a:ext cx="8465290" cy="4761726"/>
          </a:xfrm>
          <a:custGeom>
            <a:avLst/>
            <a:gdLst/>
            <a:ahLst/>
            <a:cxnLst/>
            <a:rect r="r" b="b" t="t" l="l"/>
            <a:pathLst>
              <a:path h="4761726" w="8465290">
                <a:moveTo>
                  <a:pt x="0" y="0"/>
                </a:moveTo>
                <a:lnTo>
                  <a:pt x="8465290" y="0"/>
                </a:lnTo>
                <a:lnTo>
                  <a:pt x="8465290" y="4761726"/>
                </a:lnTo>
                <a:lnTo>
                  <a:pt x="0" y="4761726"/>
                </a:lnTo>
                <a:lnTo>
                  <a:pt x="0" y="0"/>
                </a:lnTo>
                <a:close/>
              </a:path>
            </a:pathLst>
          </a:custGeom>
          <a:blipFill>
            <a:blip r:embed="rId7"/>
            <a:stretch>
              <a:fillRect l="0" t="0" r="0" b="0"/>
            </a:stretch>
          </a:blipFill>
        </p:spPr>
      </p:sp>
      <p:sp>
        <p:nvSpPr>
          <p:cNvPr name="Freeform 6" id="6"/>
          <p:cNvSpPr/>
          <p:nvPr/>
        </p:nvSpPr>
        <p:spPr>
          <a:xfrm flipH="false" flipV="false" rot="0">
            <a:off x="9503672" y="3956603"/>
            <a:ext cx="8160083" cy="4582091"/>
          </a:xfrm>
          <a:custGeom>
            <a:avLst/>
            <a:gdLst/>
            <a:ahLst/>
            <a:cxnLst/>
            <a:rect r="r" b="b" t="t" l="l"/>
            <a:pathLst>
              <a:path h="4582091" w="8160083">
                <a:moveTo>
                  <a:pt x="0" y="0"/>
                </a:moveTo>
                <a:lnTo>
                  <a:pt x="8160082" y="0"/>
                </a:lnTo>
                <a:lnTo>
                  <a:pt x="8160082" y="4582091"/>
                </a:lnTo>
                <a:lnTo>
                  <a:pt x="0" y="4582091"/>
                </a:lnTo>
                <a:lnTo>
                  <a:pt x="0" y="0"/>
                </a:lnTo>
                <a:close/>
              </a:path>
            </a:pathLst>
          </a:custGeom>
          <a:blipFill>
            <a:blip r:embed="rId8"/>
            <a:stretch>
              <a:fillRect l="0" t="0" r="0" b="0"/>
            </a:stretch>
          </a:blipFill>
        </p:spPr>
      </p:sp>
      <p:sp>
        <p:nvSpPr>
          <p:cNvPr name="TextBox 7" id="7"/>
          <p:cNvSpPr txBox="true"/>
          <p:nvPr/>
        </p:nvSpPr>
        <p:spPr>
          <a:xfrm rot="0">
            <a:off x="3625955" y="777556"/>
            <a:ext cx="11331672" cy="607062"/>
          </a:xfrm>
          <a:prstGeom prst="rect">
            <a:avLst/>
          </a:prstGeom>
        </p:spPr>
        <p:txBody>
          <a:bodyPr anchor="t" rtlCol="false" tIns="0" lIns="0" bIns="0" rIns="0">
            <a:spAutoFit/>
          </a:bodyPr>
          <a:lstStyle/>
          <a:p>
            <a:pPr algn="l">
              <a:lnSpc>
                <a:spcPts val="4599"/>
              </a:lnSpc>
            </a:pPr>
            <a:r>
              <a:rPr lang="en-US" b="true" sz="4692" i="true" spc="-276">
                <a:solidFill>
                  <a:srgbClr val="263F6B"/>
                </a:solidFill>
                <a:latin typeface="Montserrat Ultra-Bold Italics"/>
                <a:ea typeface="Montserrat Ultra-Bold Italics"/>
                <a:cs typeface="Montserrat Ultra-Bold Italics"/>
                <a:sym typeface="Montserrat Ultra-Bold Italics"/>
              </a:rPr>
              <a:t>USER 1 (AMANDA FAHMA PUTRI)</a:t>
            </a:r>
          </a:p>
        </p:txBody>
      </p:sp>
      <p:sp>
        <p:nvSpPr>
          <p:cNvPr name="TextBox 8" id="8"/>
          <p:cNvSpPr txBox="true"/>
          <p:nvPr/>
        </p:nvSpPr>
        <p:spPr>
          <a:xfrm rot="0">
            <a:off x="799208" y="1544060"/>
            <a:ext cx="7545584" cy="2412543"/>
          </a:xfrm>
          <a:prstGeom prst="rect">
            <a:avLst/>
          </a:prstGeom>
        </p:spPr>
        <p:txBody>
          <a:bodyPr anchor="t" rtlCol="false" tIns="0" lIns="0" bIns="0" rIns="0">
            <a:spAutoFit/>
          </a:bodyPr>
          <a:lstStyle/>
          <a:p>
            <a:pPr algn="ctr">
              <a:lnSpc>
                <a:spcPts val="6150"/>
              </a:lnSpc>
            </a:pPr>
            <a:r>
              <a:rPr lang="en-US" sz="4392" spc="-259">
                <a:solidFill>
                  <a:srgbClr val="000000"/>
                </a:solidFill>
                <a:latin typeface="Calibri (MS)"/>
                <a:ea typeface="Calibri (MS)"/>
                <a:cs typeface="Calibri (MS)"/>
                <a:sym typeface="Calibri (MS)"/>
              </a:rPr>
              <a:t>1.Periksa Composer melalui Command Prompt</a:t>
            </a:r>
          </a:p>
          <a:p>
            <a:pPr algn="ctr">
              <a:lnSpc>
                <a:spcPts val="6150"/>
              </a:lnSpc>
              <a:spcBef>
                <a:spcPct val="0"/>
              </a:spcBef>
            </a:pPr>
            <a:r>
              <a:rPr lang="en-US" sz="4392" spc="-259">
                <a:solidFill>
                  <a:srgbClr val="000000"/>
                </a:solidFill>
                <a:latin typeface="Calibri (MS)"/>
                <a:ea typeface="Calibri (MS)"/>
                <a:cs typeface="Calibri (MS)"/>
                <a:sym typeface="Calibri (MS)"/>
              </a:rPr>
              <a:t>Composer</a:t>
            </a:r>
          </a:p>
        </p:txBody>
      </p:sp>
      <p:sp>
        <p:nvSpPr>
          <p:cNvPr name="TextBox 9" id="9"/>
          <p:cNvSpPr txBox="true"/>
          <p:nvPr/>
        </p:nvSpPr>
        <p:spPr>
          <a:xfrm rot="0">
            <a:off x="10399374" y="1544060"/>
            <a:ext cx="6859926" cy="2412543"/>
          </a:xfrm>
          <a:prstGeom prst="rect">
            <a:avLst/>
          </a:prstGeom>
        </p:spPr>
        <p:txBody>
          <a:bodyPr anchor="t" rtlCol="false" tIns="0" lIns="0" bIns="0" rIns="0">
            <a:spAutoFit/>
          </a:bodyPr>
          <a:lstStyle/>
          <a:p>
            <a:pPr algn="ctr">
              <a:lnSpc>
                <a:spcPts val="6150"/>
              </a:lnSpc>
              <a:spcBef>
                <a:spcPct val="0"/>
              </a:spcBef>
            </a:pPr>
            <a:r>
              <a:rPr lang="en-US" sz="4392" spc="-259">
                <a:solidFill>
                  <a:srgbClr val="000000"/>
                </a:solidFill>
                <a:latin typeface="Calibri (MS)"/>
                <a:ea typeface="Calibri (MS)"/>
                <a:cs typeface="Calibri (MS)"/>
                <a:sym typeface="Calibri (MS)"/>
              </a:rPr>
              <a:t>2.</a:t>
            </a:r>
            <a:r>
              <a:rPr lang="en-US" sz="4392" spc="-259">
                <a:solidFill>
                  <a:srgbClr val="000000"/>
                </a:solidFill>
                <a:latin typeface="Calibri (MS)"/>
                <a:ea typeface="Calibri (MS)"/>
                <a:cs typeface="Calibri (MS)"/>
                <a:sym typeface="Calibri (MS)"/>
              </a:rPr>
              <a:t>Ketik composer create-project –prefer-dist yiisoft/yii2-app-basic basic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1028700" y="5476185"/>
            <a:ext cx="4113110" cy="2060026"/>
            <a:chOff x="0" y="0"/>
            <a:chExt cx="1500474" cy="751503"/>
          </a:xfrm>
        </p:grpSpPr>
        <p:sp>
          <p:nvSpPr>
            <p:cNvPr name="Freeform 4" id="4"/>
            <p:cNvSpPr/>
            <p:nvPr/>
          </p:nvSpPr>
          <p:spPr>
            <a:xfrm flipH="false" flipV="false" rot="0">
              <a:off x="0" y="0"/>
              <a:ext cx="1500474" cy="751503"/>
            </a:xfrm>
            <a:custGeom>
              <a:avLst/>
              <a:gdLst/>
              <a:ahLst/>
              <a:cxnLst/>
              <a:rect r="r" b="b" t="t" l="l"/>
              <a:pathLst>
                <a:path h="751503" w="1500474">
                  <a:moveTo>
                    <a:pt x="1376013" y="751503"/>
                  </a:moveTo>
                  <a:lnTo>
                    <a:pt x="124460" y="751503"/>
                  </a:lnTo>
                  <a:cubicBezTo>
                    <a:pt x="55880" y="751503"/>
                    <a:pt x="0" y="695623"/>
                    <a:pt x="0" y="627043"/>
                  </a:cubicBezTo>
                  <a:lnTo>
                    <a:pt x="0" y="124460"/>
                  </a:lnTo>
                  <a:cubicBezTo>
                    <a:pt x="0" y="55880"/>
                    <a:pt x="55880" y="0"/>
                    <a:pt x="124460" y="0"/>
                  </a:cubicBezTo>
                  <a:lnTo>
                    <a:pt x="1376014" y="0"/>
                  </a:lnTo>
                  <a:cubicBezTo>
                    <a:pt x="1444594" y="0"/>
                    <a:pt x="1500474" y="55880"/>
                    <a:pt x="1500474" y="124460"/>
                  </a:cubicBezTo>
                  <a:lnTo>
                    <a:pt x="1500474" y="627043"/>
                  </a:lnTo>
                  <a:cubicBezTo>
                    <a:pt x="1500474" y="695623"/>
                    <a:pt x="1444594" y="751503"/>
                    <a:pt x="1376014" y="751503"/>
                  </a:cubicBezTo>
                  <a:close/>
                </a:path>
              </a:pathLst>
            </a:custGeom>
            <a:solidFill>
              <a:srgbClr val="2B2E25"/>
            </a:solidFill>
          </p:spPr>
        </p:sp>
      </p:grpSp>
      <p:grpSp>
        <p:nvGrpSpPr>
          <p:cNvPr name="Group 5" id="5"/>
          <p:cNvGrpSpPr/>
          <p:nvPr/>
        </p:nvGrpSpPr>
        <p:grpSpPr>
          <a:xfrm rot="0">
            <a:off x="12582758" y="5476185"/>
            <a:ext cx="4113110" cy="2060026"/>
            <a:chOff x="0" y="0"/>
            <a:chExt cx="1500474" cy="751503"/>
          </a:xfrm>
        </p:grpSpPr>
        <p:sp>
          <p:nvSpPr>
            <p:cNvPr name="Freeform 6" id="6"/>
            <p:cNvSpPr/>
            <p:nvPr/>
          </p:nvSpPr>
          <p:spPr>
            <a:xfrm flipH="false" flipV="false" rot="0">
              <a:off x="0" y="0"/>
              <a:ext cx="1500474" cy="751503"/>
            </a:xfrm>
            <a:custGeom>
              <a:avLst/>
              <a:gdLst/>
              <a:ahLst/>
              <a:cxnLst/>
              <a:rect r="r" b="b" t="t" l="l"/>
              <a:pathLst>
                <a:path h="751503" w="1500474">
                  <a:moveTo>
                    <a:pt x="1376013" y="751503"/>
                  </a:moveTo>
                  <a:lnTo>
                    <a:pt x="124460" y="751503"/>
                  </a:lnTo>
                  <a:cubicBezTo>
                    <a:pt x="55880" y="751503"/>
                    <a:pt x="0" y="695623"/>
                    <a:pt x="0" y="627043"/>
                  </a:cubicBezTo>
                  <a:lnTo>
                    <a:pt x="0" y="124460"/>
                  </a:lnTo>
                  <a:cubicBezTo>
                    <a:pt x="0" y="55880"/>
                    <a:pt x="55880" y="0"/>
                    <a:pt x="124460" y="0"/>
                  </a:cubicBezTo>
                  <a:lnTo>
                    <a:pt x="1376014" y="0"/>
                  </a:lnTo>
                  <a:cubicBezTo>
                    <a:pt x="1444594" y="0"/>
                    <a:pt x="1500474" y="55880"/>
                    <a:pt x="1500474" y="124460"/>
                  </a:cubicBezTo>
                  <a:lnTo>
                    <a:pt x="1500474" y="627043"/>
                  </a:lnTo>
                  <a:cubicBezTo>
                    <a:pt x="1500474" y="695623"/>
                    <a:pt x="1444594" y="751503"/>
                    <a:pt x="1376014" y="751503"/>
                  </a:cubicBezTo>
                  <a:close/>
                </a:path>
              </a:pathLst>
            </a:custGeom>
            <a:solidFill>
              <a:srgbClr val="2B2E25"/>
            </a:solidFill>
          </p:spPr>
        </p:sp>
      </p:grpSp>
      <p:grpSp>
        <p:nvGrpSpPr>
          <p:cNvPr name="Group 7" id="7"/>
          <p:cNvGrpSpPr/>
          <p:nvPr/>
        </p:nvGrpSpPr>
        <p:grpSpPr>
          <a:xfrm rot="0">
            <a:off x="6822386" y="5452359"/>
            <a:ext cx="4113110" cy="2083852"/>
            <a:chOff x="0" y="0"/>
            <a:chExt cx="1500474" cy="760195"/>
          </a:xfrm>
        </p:grpSpPr>
        <p:sp>
          <p:nvSpPr>
            <p:cNvPr name="Freeform 8" id="8"/>
            <p:cNvSpPr/>
            <p:nvPr/>
          </p:nvSpPr>
          <p:spPr>
            <a:xfrm flipH="false" flipV="false" rot="0">
              <a:off x="0" y="0"/>
              <a:ext cx="1500474" cy="760195"/>
            </a:xfrm>
            <a:custGeom>
              <a:avLst/>
              <a:gdLst/>
              <a:ahLst/>
              <a:cxnLst/>
              <a:rect r="r" b="b" t="t" l="l"/>
              <a:pathLst>
                <a:path h="760195" w="1500474">
                  <a:moveTo>
                    <a:pt x="1376013" y="760195"/>
                  </a:moveTo>
                  <a:lnTo>
                    <a:pt x="124460" y="760195"/>
                  </a:lnTo>
                  <a:cubicBezTo>
                    <a:pt x="55880" y="760195"/>
                    <a:pt x="0" y="704315"/>
                    <a:pt x="0" y="635735"/>
                  </a:cubicBezTo>
                  <a:lnTo>
                    <a:pt x="0" y="124460"/>
                  </a:lnTo>
                  <a:cubicBezTo>
                    <a:pt x="0" y="55880"/>
                    <a:pt x="55880" y="0"/>
                    <a:pt x="124460" y="0"/>
                  </a:cubicBezTo>
                  <a:lnTo>
                    <a:pt x="1376014" y="0"/>
                  </a:lnTo>
                  <a:cubicBezTo>
                    <a:pt x="1444594" y="0"/>
                    <a:pt x="1500474" y="55880"/>
                    <a:pt x="1500474" y="124460"/>
                  </a:cubicBezTo>
                  <a:lnTo>
                    <a:pt x="1500474" y="635735"/>
                  </a:lnTo>
                  <a:cubicBezTo>
                    <a:pt x="1500474" y="704315"/>
                    <a:pt x="1444594" y="760195"/>
                    <a:pt x="1376014" y="760195"/>
                  </a:cubicBezTo>
                  <a:close/>
                </a:path>
              </a:pathLst>
            </a:custGeom>
            <a:solidFill>
              <a:srgbClr val="2B2E25"/>
            </a:solidFill>
          </p:spPr>
        </p:sp>
      </p:grpSp>
      <p:grpSp>
        <p:nvGrpSpPr>
          <p:cNvPr name="Group 9" id="9"/>
          <p:cNvGrpSpPr>
            <a:grpSpLocks noChangeAspect="true"/>
          </p:cNvGrpSpPr>
          <p:nvPr/>
        </p:nvGrpSpPr>
        <p:grpSpPr>
          <a:xfrm rot="0">
            <a:off x="7463569" y="2218631"/>
            <a:ext cx="2924869" cy="2924869"/>
            <a:chOff x="0" y="0"/>
            <a:chExt cx="6350000" cy="6350000"/>
          </a:xfrm>
        </p:grpSpPr>
        <p:sp>
          <p:nvSpPr>
            <p:cNvPr name="Freeform 10" id="10"/>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t="0" r="0" b="0"/>
              </a:stretch>
            </a:blipFill>
          </p:spPr>
        </p:sp>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B2E25"/>
            </a:solidFill>
          </p:spPr>
        </p:sp>
      </p:grpSp>
      <p:grpSp>
        <p:nvGrpSpPr>
          <p:cNvPr name="Group 12" id="12"/>
          <p:cNvGrpSpPr>
            <a:grpSpLocks noChangeAspect="true"/>
          </p:cNvGrpSpPr>
          <p:nvPr/>
        </p:nvGrpSpPr>
        <p:grpSpPr>
          <a:xfrm rot="0">
            <a:off x="1670027" y="2218631"/>
            <a:ext cx="2924869" cy="2924869"/>
            <a:chOff x="0" y="0"/>
            <a:chExt cx="6350000" cy="6350000"/>
          </a:xfrm>
        </p:grpSpPr>
        <p:sp>
          <p:nvSpPr>
            <p:cNvPr name="Freeform 13" id="13"/>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t="0" r="0" b="0"/>
              </a:stretch>
            </a:blipFill>
          </p:spPr>
        </p:sp>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B2E25"/>
            </a:solidFill>
          </p:spPr>
        </p:sp>
      </p:grpSp>
      <p:grpSp>
        <p:nvGrpSpPr>
          <p:cNvPr name="Group 15" id="15"/>
          <p:cNvGrpSpPr>
            <a:grpSpLocks noChangeAspect="true"/>
          </p:cNvGrpSpPr>
          <p:nvPr/>
        </p:nvGrpSpPr>
        <p:grpSpPr>
          <a:xfrm rot="0">
            <a:off x="13257110" y="2218631"/>
            <a:ext cx="2924869" cy="2924869"/>
            <a:chOff x="0" y="0"/>
            <a:chExt cx="6350000" cy="6350000"/>
          </a:xfrm>
        </p:grpSpPr>
        <p:sp>
          <p:nvSpPr>
            <p:cNvPr name="Freeform 16" id="1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0" r="0" b="0"/>
              </a:stretch>
            </a:blipFill>
          </p:spPr>
        </p:sp>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B2E25"/>
            </a:solidFill>
          </p:spPr>
        </p:sp>
      </p:grpSp>
      <p:sp>
        <p:nvSpPr>
          <p:cNvPr name="AutoShape 18" id="18"/>
          <p:cNvSpPr/>
          <p:nvPr/>
        </p:nvSpPr>
        <p:spPr>
          <a:xfrm>
            <a:off x="4594897" y="3681065"/>
            <a:ext cx="2868672" cy="0"/>
          </a:xfrm>
          <a:prstGeom prst="line">
            <a:avLst/>
          </a:prstGeom>
          <a:ln cap="rnd" w="47625">
            <a:solidFill>
              <a:srgbClr val="263F6B"/>
            </a:solidFill>
            <a:prstDash val="solid"/>
            <a:headEnd type="oval" len="lg" w="lg"/>
            <a:tailEnd type="oval" len="lg" w="lg"/>
          </a:ln>
        </p:spPr>
      </p:sp>
      <p:sp>
        <p:nvSpPr>
          <p:cNvPr name="AutoShape 19" id="19"/>
          <p:cNvSpPr/>
          <p:nvPr/>
        </p:nvSpPr>
        <p:spPr>
          <a:xfrm rot="-2700000">
            <a:off x="15641497" y="9043300"/>
            <a:ext cx="5293007" cy="2487400"/>
          </a:xfrm>
          <a:prstGeom prst="rect">
            <a:avLst/>
          </a:prstGeom>
          <a:solidFill>
            <a:srgbClr val="2B2E25"/>
          </a:solidFill>
        </p:spPr>
      </p:sp>
      <p:sp>
        <p:nvSpPr>
          <p:cNvPr name="AutoShape 20" id="20"/>
          <p:cNvSpPr/>
          <p:nvPr/>
        </p:nvSpPr>
        <p:spPr>
          <a:xfrm rot="-2700000">
            <a:off x="-2646503" y="-1243700"/>
            <a:ext cx="5293007" cy="2487400"/>
          </a:xfrm>
          <a:prstGeom prst="rect">
            <a:avLst/>
          </a:prstGeom>
          <a:solidFill>
            <a:srgbClr val="2B2E25"/>
          </a:solidFill>
        </p:spPr>
      </p:sp>
      <p:sp>
        <p:nvSpPr>
          <p:cNvPr name="AutoShape 21" id="21"/>
          <p:cNvSpPr/>
          <p:nvPr/>
        </p:nvSpPr>
        <p:spPr>
          <a:xfrm>
            <a:off x="10388438" y="3657253"/>
            <a:ext cx="2868672" cy="0"/>
          </a:xfrm>
          <a:prstGeom prst="line">
            <a:avLst/>
          </a:prstGeom>
          <a:ln cap="rnd" w="47625">
            <a:solidFill>
              <a:srgbClr val="263F6B"/>
            </a:solidFill>
            <a:prstDash val="solid"/>
            <a:headEnd type="oval" len="lg" w="lg"/>
            <a:tailEnd type="oval" len="lg" w="lg"/>
          </a:ln>
        </p:spPr>
      </p:sp>
      <p:sp>
        <p:nvSpPr>
          <p:cNvPr name="TextBox 22" id="22"/>
          <p:cNvSpPr txBox="true"/>
          <p:nvPr/>
        </p:nvSpPr>
        <p:spPr>
          <a:xfrm rot="0">
            <a:off x="1107435" y="6151430"/>
            <a:ext cx="4113110"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AMANDA FAHMA PUTRI (243307065)</a:t>
            </a:r>
          </a:p>
        </p:txBody>
      </p:sp>
      <p:sp>
        <p:nvSpPr>
          <p:cNvPr name="TextBox 23" id="23"/>
          <p:cNvSpPr txBox="true"/>
          <p:nvPr/>
        </p:nvSpPr>
        <p:spPr>
          <a:xfrm rot="0">
            <a:off x="12582758" y="6151430"/>
            <a:ext cx="4113110"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REHANIA PUTRI NUR AINI (243307087)</a:t>
            </a:r>
          </a:p>
        </p:txBody>
      </p:sp>
      <p:sp>
        <p:nvSpPr>
          <p:cNvPr name="TextBox 24" id="24"/>
          <p:cNvSpPr txBox="true"/>
          <p:nvPr/>
        </p:nvSpPr>
        <p:spPr>
          <a:xfrm rot="0">
            <a:off x="6869448" y="6151430"/>
            <a:ext cx="4113110" cy="806450"/>
          </a:xfrm>
          <a:prstGeom prst="rect">
            <a:avLst/>
          </a:prstGeom>
        </p:spPr>
        <p:txBody>
          <a:bodyPr anchor="t" rtlCol="false" tIns="0" lIns="0" bIns="0" rIns="0">
            <a:spAutoFit/>
          </a:bodyPr>
          <a:lstStyle/>
          <a:p>
            <a:pPr algn="ctr">
              <a:lnSpc>
                <a:spcPts val="3250"/>
              </a:lnSpc>
            </a:pPr>
            <a:r>
              <a:rPr lang="en-US" b="true" sz="2500" spc="50">
                <a:solidFill>
                  <a:srgbClr val="FFFFFF"/>
                </a:solidFill>
                <a:latin typeface="Montserrat Ultra-Bold"/>
                <a:ea typeface="Montserrat Ultra-Bold"/>
                <a:cs typeface="Montserrat Ultra-Bold"/>
                <a:sym typeface="Montserrat Ultra-Bold"/>
              </a:rPr>
              <a:t>LATIFA JAUHARATUL FUADAH (243307077) </a:t>
            </a:r>
          </a:p>
        </p:txBody>
      </p:sp>
      <p:sp>
        <p:nvSpPr>
          <p:cNvPr name="TextBox 25" id="25"/>
          <p:cNvSpPr txBox="true"/>
          <p:nvPr/>
        </p:nvSpPr>
        <p:spPr>
          <a:xfrm rot="0">
            <a:off x="6822386" y="696560"/>
            <a:ext cx="5021347" cy="773870"/>
          </a:xfrm>
          <a:prstGeom prst="rect">
            <a:avLst/>
          </a:prstGeom>
        </p:spPr>
        <p:txBody>
          <a:bodyPr anchor="t" rtlCol="false" tIns="0" lIns="0" bIns="0" rIns="0">
            <a:spAutoFit/>
          </a:bodyPr>
          <a:lstStyle/>
          <a:p>
            <a:pPr algn="l">
              <a:lnSpc>
                <a:spcPts val="5761"/>
              </a:lnSpc>
            </a:pPr>
            <a:r>
              <a:rPr lang="en-US" b="true" sz="5879" i="true" spc="-346">
                <a:solidFill>
                  <a:srgbClr val="2B2E25"/>
                </a:solidFill>
                <a:latin typeface="Montserrat Ultra-Bold Italics"/>
                <a:ea typeface="Montserrat Ultra-Bold Italics"/>
                <a:cs typeface="Montserrat Ultra-Bold Italics"/>
                <a:sym typeface="Montserrat Ultra-Bold Italics"/>
              </a:rPr>
              <a:t>KELOMPOK 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8603" y="3919391"/>
            <a:ext cx="8955397" cy="5037411"/>
          </a:xfrm>
          <a:custGeom>
            <a:avLst/>
            <a:gdLst/>
            <a:ahLst/>
            <a:cxnLst/>
            <a:rect r="r" b="b" t="t" l="l"/>
            <a:pathLst>
              <a:path h="5037411" w="8955397">
                <a:moveTo>
                  <a:pt x="0" y="0"/>
                </a:moveTo>
                <a:lnTo>
                  <a:pt x="8955397" y="0"/>
                </a:lnTo>
                <a:lnTo>
                  <a:pt x="8955397" y="5037411"/>
                </a:lnTo>
                <a:lnTo>
                  <a:pt x="0" y="5037411"/>
                </a:lnTo>
                <a:lnTo>
                  <a:pt x="0" y="0"/>
                </a:lnTo>
                <a:close/>
              </a:path>
            </a:pathLst>
          </a:custGeom>
          <a:blipFill>
            <a:blip r:embed="rId7"/>
            <a:stretch>
              <a:fillRect l="0" t="0" r="0" b="0"/>
            </a:stretch>
          </a:blipFill>
        </p:spPr>
      </p:sp>
      <p:sp>
        <p:nvSpPr>
          <p:cNvPr name="Freeform 6" id="6"/>
          <p:cNvSpPr/>
          <p:nvPr/>
        </p:nvSpPr>
        <p:spPr>
          <a:xfrm flipH="false" flipV="false" rot="0">
            <a:off x="9553376" y="4032869"/>
            <a:ext cx="8551922" cy="4810456"/>
          </a:xfrm>
          <a:custGeom>
            <a:avLst/>
            <a:gdLst/>
            <a:ahLst/>
            <a:cxnLst/>
            <a:rect r="r" b="b" t="t" l="l"/>
            <a:pathLst>
              <a:path h="4810456" w="8551922">
                <a:moveTo>
                  <a:pt x="0" y="0"/>
                </a:moveTo>
                <a:lnTo>
                  <a:pt x="8551922" y="0"/>
                </a:lnTo>
                <a:lnTo>
                  <a:pt x="8551922" y="4810456"/>
                </a:lnTo>
                <a:lnTo>
                  <a:pt x="0" y="4810456"/>
                </a:lnTo>
                <a:lnTo>
                  <a:pt x="0" y="0"/>
                </a:lnTo>
                <a:close/>
              </a:path>
            </a:pathLst>
          </a:custGeom>
          <a:blipFill>
            <a:blip r:embed="rId8"/>
            <a:stretch>
              <a:fillRect l="0" t="0" r="0" b="0"/>
            </a:stretch>
          </a:blipFill>
        </p:spPr>
      </p:sp>
      <p:sp>
        <p:nvSpPr>
          <p:cNvPr name="TextBox 7" id="7"/>
          <p:cNvSpPr txBox="true"/>
          <p:nvPr/>
        </p:nvSpPr>
        <p:spPr>
          <a:xfrm rot="0">
            <a:off x="799208" y="1544060"/>
            <a:ext cx="7354155" cy="2412543"/>
          </a:xfrm>
          <a:prstGeom prst="rect">
            <a:avLst/>
          </a:prstGeom>
        </p:spPr>
        <p:txBody>
          <a:bodyPr anchor="t" rtlCol="false" tIns="0" lIns="0" bIns="0" rIns="0">
            <a:spAutoFit/>
          </a:bodyPr>
          <a:lstStyle/>
          <a:p>
            <a:pPr algn="ctr">
              <a:lnSpc>
                <a:spcPts val="6150"/>
              </a:lnSpc>
              <a:spcBef>
                <a:spcPct val="0"/>
              </a:spcBef>
            </a:pPr>
            <a:r>
              <a:rPr lang="en-US" sz="4392" spc="-259">
                <a:solidFill>
                  <a:srgbClr val="000000"/>
                </a:solidFill>
                <a:latin typeface="Calibri (MS)"/>
                <a:ea typeface="Calibri (MS)"/>
                <a:cs typeface="Calibri (MS)"/>
                <a:sym typeface="Calibri (MS)"/>
              </a:rPr>
              <a:t>3.  Buka composer.json pada notepad lalu ketik “yiisoft/yii2-gii”: “~2.1.0”</a:t>
            </a:r>
          </a:p>
        </p:txBody>
      </p:sp>
      <p:sp>
        <p:nvSpPr>
          <p:cNvPr name="TextBox 8" id="8"/>
          <p:cNvSpPr txBox="true"/>
          <p:nvPr/>
        </p:nvSpPr>
        <p:spPr>
          <a:xfrm rot="0">
            <a:off x="10399374" y="1764377"/>
            <a:ext cx="6859926" cy="1631493"/>
          </a:xfrm>
          <a:prstGeom prst="rect">
            <a:avLst/>
          </a:prstGeom>
        </p:spPr>
        <p:txBody>
          <a:bodyPr anchor="t" rtlCol="false" tIns="0" lIns="0" bIns="0" rIns="0">
            <a:spAutoFit/>
          </a:bodyPr>
          <a:lstStyle/>
          <a:p>
            <a:pPr algn="ctr">
              <a:lnSpc>
                <a:spcPts val="6150"/>
              </a:lnSpc>
              <a:spcBef>
                <a:spcPct val="0"/>
              </a:spcBef>
            </a:pPr>
            <a:r>
              <a:rPr lang="en-US" sz="4392" spc="-259">
                <a:solidFill>
                  <a:srgbClr val="000000"/>
                </a:solidFill>
                <a:latin typeface="Calibri (MS)"/>
                <a:ea typeface="Calibri (MS)"/>
                <a:cs typeface="Calibri (MS)"/>
                <a:sym typeface="Calibri (MS)"/>
              </a:rPr>
              <a:t>4. Lalu buka PowerShell ketik composer update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1527" y="3948787"/>
            <a:ext cx="9509344" cy="4298341"/>
          </a:xfrm>
          <a:custGeom>
            <a:avLst/>
            <a:gdLst/>
            <a:ahLst/>
            <a:cxnLst/>
            <a:rect r="r" b="b" t="t" l="l"/>
            <a:pathLst>
              <a:path h="4298341" w="9509344">
                <a:moveTo>
                  <a:pt x="0" y="0"/>
                </a:moveTo>
                <a:lnTo>
                  <a:pt x="9509345" y="0"/>
                </a:lnTo>
                <a:lnTo>
                  <a:pt x="9509345" y="4298341"/>
                </a:lnTo>
                <a:lnTo>
                  <a:pt x="0" y="4298341"/>
                </a:lnTo>
                <a:lnTo>
                  <a:pt x="0" y="0"/>
                </a:lnTo>
                <a:close/>
              </a:path>
            </a:pathLst>
          </a:custGeom>
          <a:blipFill>
            <a:blip r:embed="rId7"/>
            <a:stretch>
              <a:fillRect l="0" t="0" r="-57629" b="-96159"/>
            </a:stretch>
          </a:blipFill>
        </p:spPr>
      </p:sp>
      <p:sp>
        <p:nvSpPr>
          <p:cNvPr name="Freeform 6" id="6"/>
          <p:cNvSpPr/>
          <p:nvPr/>
        </p:nvSpPr>
        <p:spPr>
          <a:xfrm flipH="false" flipV="false" rot="0">
            <a:off x="10044967" y="4287467"/>
            <a:ext cx="7603910" cy="5628481"/>
          </a:xfrm>
          <a:custGeom>
            <a:avLst/>
            <a:gdLst/>
            <a:ahLst/>
            <a:cxnLst/>
            <a:rect r="r" b="b" t="t" l="l"/>
            <a:pathLst>
              <a:path h="5628481" w="7603910">
                <a:moveTo>
                  <a:pt x="0" y="0"/>
                </a:moveTo>
                <a:lnTo>
                  <a:pt x="7603911" y="0"/>
                </a:lnTo>
                <a:lnTo>
                  <a:pt x="7603911" y="5628481"/>
                </a:lnTo>
                <a:lnTo>
                  <a:pt x="0" y="5628481"/>
                </a:lnTo>
                <a:lnTo>
                  <a:pt x="0" y="0"/>
                </a:lnTo>
                <a:close/>
              </a:path>
            </a:pathLst>
          </a:custGeom>
          <a:blipFill>
            <a:blip r:embed="rId8"/>
            <a:stretch>
              <a:fillRect l="0" t="0" r="-37042" b="-4141"/>
            </a:stretch>
          </a:blipFill>
        </p:spPr>
      </p:sp>
      <p:sp>
        <p:nvSpPr>
          <p:cNvPr name="TextBox 7" id="7"/>
          <p:cNvSpPr txBox="true"/>
          <p:nvPr/>
        </p:nvSpPr>
        <p:spPr>
          <a:xfrm rot="0">
            <a:off x="181527" y="1527145"/>
            <a:ext cx="9110263" cy="2760322"/>
          </a:xfrm>
          <a:prstGeom prst="rect">
            <a:avLst/>
          </a:prstGeom>
        </p:spPr>
        <p:txBody>
          <a:bodyPr anchor="t" rtlCol="false" tIns="0" lIns="0" bIns="0" rIns="0">
            <a:spAutoFit/>
          </a:bodyPr>
          <a:lstStyle/>
          <a:p>
            <a:pPr algn="ctr">
              <a:lnSpc>
                <a:spcPts val="5356"/>
              </a:lnSpc>
            </a:pPr>
            <a:r>
              <a:rPr lang="en-US" b="true" sz="3825" spc="-225">
                <a:solidFill>
                  <a:srgbClr val="000000"/>
                </a:solidFill>
                <a:latin typeface="Calibri (MS) Bold"/>
                <a:ea typeface="Calibri (MS) Bold"/>
                <a:cs typeface="Calibri (MS) Bold"/>
                <a:sym typeface="Calibri (MS) Bold"/>
              </a:rPr>
              <a:t>5.Buka file “db.php” pada notepad lalu isikan host, portnya berapa, nama databasenya, username dan password yang telah dibuat.</a:t>
            </a:r>
          </a:p>
          <a:p>
            <a:pPr algn="ctr">
              <a:lnSpc>
                <a:spcPts val="5356"/>
              </a:lnSpc>
              <a:spcBef>
                <a:spcPct val="0"/>
              </a:spcBef>
            </a:pPr>
          </a:p>
        </p:txBody>
      </p:sp>
      <p:sp>
        <p:nvSpPr>
          <p:cNvPr name="TextBox 8" id="8"/>
          <p:cNvSpPr txBox="true"/>
          <p:nvPr/>
        </p:nvSpPr>
        <p:spPr>
          <a:xfrm rot="0">
            <a:off x="9577615" y="1884169"/>
            <a:ext cx="8538614" cy="2701067"/>
          </a:xfrm>
          <a:prstGeom prst="rect">
            <a:avLst/>
          </a:prstGeom>
        </p:spPr>
        <p:txBody>
          <a:bodyPr anchor="t" rtlCol="false" tIns="0" lIns="0" bIns="0" rIns="0">
            <a:spAutoFit/>
          </a:bodyPr>
          <a:lstStyle/>
          <a:p>
            <a:pPr algn="ctr">
              <a:lnSpc>
                <a:spcPts val="5231"/>
              </a:lnSpc>
            </a:pPr>
            <a:r>
              <a:rPr lang="en-US" b="true" sz="3737" spc="-220">
                <a:solidFill>
                  <a:srgbClr val="000000"/>
                </a:solidFill>
                <a:latin typeface="Calibri (MS) Bold"/>
                <a:ea typeface="Calibri (MS) Bold"/>
                <a:cs typeface="Calibri (MS) Bold"/>
                <a:sym typeface="Calibri (MS) Bold"/>
              </a:rPr>
              <a:t>6.Buka PowerShell dan masukkan perintah “php yii serve”, yang akan mengarahkan ke localhost pada port 8080.</a:t>
            </a:r>
          </a:p>
          <a:p>
            <a:pPr algn="ctr">
              <a:lnSpc>
                <a:spcPts val="5231"/>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675" y="1934875"/>
            <a:ext cx="7077471" cy="3981881"/>
          </a:xfrm>
          <a:custGeom>
            <a:avLst/>
            <a:gdLst/>
            <a:ahLst/>
            <a:cxnLst/>
            <a:rect r="r" b="b" t="t" l="l"/>
            <a:pathLst>
              <a:path h="3981881" w="7077471">
                <a:moveTo>
                  <a:pt x="0" y="0"/>
                </a:moveTo>
                <a:lnTo>
                  <a:pt x="7077472" y="0"/>
                </a:lnTo>
                <a:lnTo>
                  <a:pt x="7077472" y="3981880"/>
                </a:lnTo>
                <a:lnTo>
                  <a:pt x="0" y="3981880"/>
                </a:lnTo>
                <a:lnTo>
                  <a:pt x="0" y="0"/>
                </a:lnTo>
                <a:close/>
              </a:path>
            </a:pathLst>
          </a:custGeom>
          <a:blipFill>
            <a:blip r:embed="rId7"/>
            <a:stretch>
              <a:fillRect l="0" t="0" r="0" b="0"/>
            </a:stretch>
          </a:blipFill>
        </p:spPr>
      </p:sp>
      <p:sp>
        <p:nvSpPr>
          <p:cNvPr name="Freeform 6" id="6"/>
          <p:cNvSpPr/>
          <p:nvPr/>
        </p:nvSpPr>
        <p:spPr>
          <a:xfrm flipH="false" flipV="false" rot="0">
            <a:off x="8997464" y="4079279"/>
            <a:ext cx="8410030" cy="4724060"/>
          </a:xfrm>
          <a:custGeom>
            <a:avLst/>
            <a:gdLst/>
            <a:ahLst/>
            <a:cxnLst/>
            <a:rect r="r" b="b" t="t" l="l"/>
            <a:pathLst>
              <a:path h="4724060" w="8410030">
                <a:moveTo>
                  <a:pt x="0" y="0"/>
                </a:moveTo>
                <a:lnTo>
                  <a:pt x="8410030" y="0"/>
                </a:lnTo>
                <a:lnTo>
                  <a:pt x="8410030" y="4724060"/>
                </a:lnTo>
                <a:lnTo>
                  <a:pt x="0" y="4724060"/>
                </a:lnTo>
                <a:lnTo>
                  <a:pt x="0" y="0"/>
                </a:lnTo>
                <a:close/>
              </a:path>
            </a:pathLst>
          </a:custGeom>
          <a:blipFill>
            <a:blip r:embed="rId8"/>
            <a:stretch>
              <a:fillRect l="0" t="0" r="0" b="0"/>
            </a:stretch>
          </a:blipFill>
        </p:spPr>
      </p:sp>
      <p:sp>
        <p:nvSpPr>
          <p:cNvPr name="TextBox 7" id="7"/>
          <p:cNvSpPr txBox="true"/>
          <p:nvPr/>
        </p:nvSpPr>
        <p:spPr>
          <a:xfrm rot="0">
            <a:off x="187690" y="527103"/>
            <a:ext cx="9608340" cy="1407772"/>
          </a:xfrm>
          <a:prstGeom prst="rect">
            <a:avLst/>
          </a:prstGeom>
        </p:spPr>
        <p:txBody>
          <a:bodyPr anchor="t" rtlCol="false" tIns="0" lIns="0" bIns="0" rIns="0">
            <a:spAutoFit/>
          </a:bodyPr>
          <a:lstStyle/>
          <a:p>
            <a:pPr algn="ctr">
              <a:lnSpc>
                <a:spcPts val="5356"/>
              </a:lnSpc>
              <a:spcBef>
                <a:spcPct val="0"/>
              </a:spcBef>
            </a:pPr>
            <a:r>
              <a:rPr lang="en-US" b="true" sz="3825" spc="-225">
                <a:solidFill>
                  <a:srgbClr val="000000"/>
                </a:solidFill>
                <a:latin typeface="Calibri (MS) Bold"/>
                <a:ea typeface="Calibri (MS) Bold"/>
                <a:cs typeface="Calibri (MS) Bold"/>
                <a:sym typeface="Calibri (MS) Bold"/>
              </a:rPr>
              <a:t>7.  Lalu salin localhost yang ada diPowerShell, tempelkan pada browser. </a:t>
            </a:r>
          </a:p>
        </p:txBody>
      </p:sp>
      <p:sp>
        <p:nvSpPr>
          <p:cNvPr name="TextBox 8" id="8"/>
          <p:cNvSpPr txBox="true"/>
          <p:nvPr/>
        </p:nvSpPr>
        <p:spPr>
          <a:xfrm rot="0">
            <a:off x="9291791" y="2605650"/>
            <a:ext cx="7821377" cy="1320165"/>
          </a:xfrm>
          <a:prstGeom prst="rect">
            <a:avLst/>
          </a:prstGeom>
        </p:spPr>
        <p:txBody>
          <a:bodyPr anchor="t" rtlCol="false" tIns="0" lIns="0" bIns="0" rIns="0">
            <a:spAutoFit/>
          </a:bodyPr>
          <a:lstStyle/>
          <a:p>
            <a:pPr algn="ctr">
              <a:lnSpc>
                <a:spcPts val="5041"/>
              </a:lnSpc>
              <a:spcBef>
                <a:spcPct val="0"/>
              </a:spcBef>
            </a:pPr>
            <a:r>
              <a:rPr lang="en-US" b="true" sz="3601" spc="-212">
                <a:solidFill>
                  <a:srgbClr val="000000"/>
                </a:solidFill>
                <a:latin typeface="Calibri (MS) Bold"/>
                <a:ea typeface="Calibri (MS) Bold"/>
                <a:cs typeface="Calibri (MS) Bold"/>
                <a:sym typeface="Calibri (MS) Bold"/>
              </a:rPr>
              <a:t>8. Lalu tambahkan /index.php?r=gii. Lalu klik start pada model generator.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36173" y="2739000"/>
            <a:ext cx="8058697" cy="4526117"/>
          </a:xfrm>
          <a:custGeom>
            <a:avLst/>
            <a:gdLst/>
            <a:ahLst/>
            <a:cxnLst/>
            <a:rect r="r" b="b" t="t" l="l"/>
            <a:pathLst>
              <a:path h="4526117" w="8058697">
                <a:moveTo>
                  <a:pt x="0" y="0"/>
                </a:moveTo>
                <a:lnTo>
                  <a:pt x="8058696" y="0"/>
                </a:lnTo>
                <a:lnTo>
                  <a:pt x="8058696" y="4526118"/>
                </a:lnTo>
                <a:lnTo>
                  <a:pt x="0" y="4526118"/>
                </a:lnTo>
                <a:lnTo>
                  <a:pt x="0" y="0"/>
                </a:lnTo>
                <a:close/>
              </a:path>
            </a:pathLst>
          </a:custGeom>
          <a:blipFill>
            <a:blip r:embed="rId7"/>
            <a:stretch>
              <a:fillRect l="0" t="0" r="0" b="0"/>
            </a:stretch>
          </a:blipFill>
        </p:spPr>
      </p:sp>
      <p:sp>
        <p:nvSpPr>
          <p:cNvPr name="Freeform 6" id="6"/>
          <p:cNvSpPr/>
          <p:nvPr/>
        </p:nvSpPr>
        <p:spPr>
          <a:xfrm flipH="false" flipV="false" rot="0">
            <a:off x="9291791" y="3443822"/>
            <a:ext cx="8322571" cy="4680308"/>
          </a:xfrm>
          <a:custGeom>
            <a:avLst/>
            <a:gdLst/>
            <a:ahLst/>
            <a:cxnLst/>
            <a:rect r="r" b="b" t="t" l="l"/>
            <a:pathLst>
              <a:path h="4680308" w="8322571">
                <a:moveTo>
                  <a:pt x="0" y="0"/>
                </a:moveTo>
                <a:lnTo>
                  <a:pt x="8322571" y="0"/>
                </a:lnTo>
                <a:lnTo>
                  <a:pt x="8322571" y="4680308"/>
                </a:lnTo>
                <a:lnTo>
                  <a:pt x="0" y="4680308"/>
                </a:lnTo>
                <a:lnTo>
                  <a:pt x="0" y="0"/>
                </a:lnTo>
                <a:close/>
              </a:path>
            </a:pathLst>
          </a:custGeom>
          <a:blipFill>
            <a:blip r:embed="rId8"/>
            <a:stretch>
              <a:fillRect l="0" t="0" r="0" b="0"/>
            </a:stretch>
          </a:blipFill>
        </p:spPr>
      </p:sp>
      <p:sp>
        <p:nvSpPr>
          <p:cNvPr name="TextBox 7" id="7"/>
          <p:cNvSpPr txBox="true"/>
          <p:nvPr/>
        </p:nvSpPr>
        <p:spPr>
          <a:xfrm rot="0">
            <a:off x="187690" y="527103"/>
            <a:ext cx="9608340" cy="2084047"/>
          </a:xfrm>
          <a:prstGeom prst="rect">
            <a:avLst/>
          </a:prstGeom>
        </p:spPr>
        <p:txBody>
          <a:bodyPr anchor="t" rtlCol="false" tIns="0" lIns="0" bIns="0" rIns="0">
            <a:spAutoFit/>
          </a:bodyPr>
          <a:lstStyle/>
          <a:p>
            <a:pPr algn="l">
              <a:lnSpc>
                <a:spcPts val="5356"/>
              </a:lnSpc>
            </a:pPr>
            <a:r>
              <a:rPr lang="en-US" sz="3825" spc="-225" b="true">
                <a:solidFill>
                  <a:srgbClr val="000000"/>
                </a:solidFill>
                <a:latin typeface="Calibri (MS) Bold"/>
                <a:ea typeface="Calibri (MS) Bold"/>
                <a:cs typeface="Calibri (MS) Bold"/>
                <a:sym typeface="Calibri (MS) Bold"/>
              </a:rPr>
              <a:t>8. Membuat Tabel Siswa</a:t>
            </a:r>
          </a:p>
          <a:p>
            <a:pPr algn="ctr">
              <a:lnSpc>
                <a:spcPts val="5356"/>
              </a:lnSpc>
              <a:spcBef>
                <a:spcPct val="0"/>
              </a:spcBef>
            </a:pPr>
            <a:r>
              <a:rPr lang="en-US" b="true" sz="3825" spc="-225">
                <a:solidFill>
                  <a:srgbClr val="000000"/>
                </a:solidFill>
                <a:latin typeface="Calibri (MS) Bold"/>
                <a:ea typeface="Calibri (MS) Bold"/>
                <a:cs typeface="Calibri (MS) Bold"/>
                <a:sym typeface="Calibri (MS) Bold"/>
              </a:rPr>
              <a:t>a.    Membuat Model Generator dengan mengisi table name : siswa dan model class name : Siswa</a:t>
            </a:r>
          </a:p>
        </p:txBody>
      </p:sp>
      <p:sp>
        <p:nvSpPr>
          <p:cNvPr name="TextBox 8" id="8"/>
          <p:cNvSpPr txBox="true"/>
          <p:nvPr/>
        </p:nvSpPr>
        <p:spPr>
          <a:xfrm rot="0">
            <a:off x="9291791" y="2605650"/>
            <a:ext cx="7821377" cy="681023"/>
          </a:xfrm>
          <a:prstGeom prst="rect">
            <a:avLst/>
          </a:prstGeom>
        </p:spPr>
        <p:txBody>
          <a:bodyPr anchor="t" rtlCol="false" tIns="0" lIns="0" bIns="0" rIns="0">
            <a:spAutoFit/>
          </a:bodyPr>
          <a:lstStyle/>
          <a:p>
            <a:pPr algn="ctr">
              <a:lnSpc>
                <a:spcPts val="5041"/>
              </a:lnSpc>
              <a:spcBef>
                <a:spcPct val="0"/>
              </a:spcBef>
            </a:pPr>
            <a:r>
              <a:rPr lang="en-US" b="true" sz="3601" spc="-212">
                <a:solidFill>
                  <a:srgbClr val="000000"/>
                </a:solidFill>
                <a:latin typeface="Calibri (MS) Bold"/>
                <a:ea typeface="Calibri (MS) Bold"/>
                <a:cs typeface="Calibri (MS) Bold"/>
                <a:sym typeface="Calibri (MS) Bold"/>
              </a:rPr>
              <a:t>b. Klik Preview</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56159" y="2739000"/>
            <a:ext cx="8057159" cy="4528860"/>
          </a:xfrm>
          <a:custGeom>
            <a:avLst/>
            <a:gdLst/>
            <a:ahLst/>
            <a:cxnLst/>
            <a:rect r="r" b="b" t="t" l="l"/>
            <a:pathLst>
              <a:path h="4528860" w="8057159">
                <a:moveTo>
                  <a:pt x="0" y="0"/>
                </a:moveTo>
                <a:lnTo>
                  <a:pt x="8057158" y="0"/>
                </a:lnTo>
                <a:lnTo>
                  <a:pt x="8057158" y="4528861"/>
                </a:lnTo>
                <a:lnTo>
                  <a:pt x="0" y="4528861"/>
                </a:lnTo>
                <a:lnTo>
                  <a:pt x="0" y="0"/>
                </a:lnTo>
                <a:close/>
              </a:path>
            </a:pathLst>
          </a:custGeom>
          <a:blipFill>
            <a:blip r:embed="rId7"/>
            <a:stretch>
              <a:fillRect l="0" t="0" r="0" b="0"/>
            </a:stretch>
          </a:blipFill>
        </p:spPr>
      </p:sp>
      <p:sp>
        <p:nvSpPr>
          <p:cNvPr name="Freeform 6" id="6"/>
          <p:cNvSpPr/>
          <p:nvPr/>
        </p:nvSpPr>
        <p:spPr>
          <a:xfrm flipH="false" flipV="false" rot="0">
            <a:off x="9644693" y="4062877"/>
            <a:ext cx="7614607" cy="4283216"/>
          </a:xfrm>
          <a:custGeom>
            <a:avLst/>
            <a:gdLst/>
            <a:ahLst/>
            <a:cxnLst/>
            <a:rect r="r" b="b" t="t" l="l"/>
            <a:pathLst>
              <a:path h="4283216" w="7614607">
                <a:moveTo>
                  <a:pt x="0" y="0"/>
                </a:moveTo>
                <a:lnTo>
                  <a:pt x="7614607" y="0"/>
                </a:lnTo>
                <a:lnTo>
                  <a:pt x="7614607" y="4283216"/>
                </a:lnTo>
                <a:lnTo>
                  <a:pt x="0" y="4283216"/>
                </a:lnTo>
                <a:lnTo>
                  <a:pt x="0" y="0"/>
                </a:lnTo>
                <a:close/>
              </a:path>
            </a:pathLst>
          </a:custGeom>
          <a:blipFill>
            <a:blip r:embed="rId8"/>
            <a:stretch>
              <a:fillRect l="0" t="0" r="0" b="0"/>
            </a:stretch>
          </a:blipFill>
        </p:spPr>
      </p:sp>
      <p:sp>
        <p:nvSpPr>
          <p:cNvPr name="TextBox 7" id="7"/>
          <p:cNvSpPr txBox="true"/>
          <p:nvPr/>
        </p:nvSpPr>
        <p:spPr>
          <a:xfrm rot="0">
            <a:off x="436173" y="1499252"/>
            <a:ext cx="9608340" cy="731497"/>
          </a:xfrm>
          <a:prstGeom prst="rect">
            <a:avLst/>
          </a:prstGeom>
        </p:spPr>
        <p:txBody>
          <a:bodyPr anchor="t" rtlCol="false" tIns="0" lIns="0" bIns="0" rIns="0">
            <a:spAutoFit/>
          </a:bodyPr>
          <a:lstStyle/>
          <a:p>
            <a:pPr algn="l">
              <a:lnSpc>
                <a:spcPts val="5356"/>
              </a:lnSpc>
              <a:spcBef>
                <a:spcPct val="0"/>
              </a:spcBef>
            </a:pPr>
            <a:r>
              <a:rPr lang="en-US" b="true" sz="3825" spc="-225">
                <a:solidFill>
                  <a:srgbClr val="000000"/>
                </a:solidFill>
                <a:latin typeface="Calibri (MS) Bold"/>
                <a:ea typeface="Calibri (MS) Bold"/>
                <a:cs typeface="Calibri (MS) Bold"/>
                <a:sym typeface="Calibri (MS) Bold"/>
              </a:rPr>
              <a:t>c. Lalu scroll ke bawah klik “Generate”</a:t>
            </a:r>
          </a:p>
        </p:txBody>
      </p:sp>
      <p:sp>
        <p:nvSpPr>
          <p:cNvPr name="TextBox 8" id="8"/>
          <p:cNvSpPr txBox="true"/>
          <p:nvPr/>
        </p:nvSpPr>
        <p:spPr>
          <a:xfrm rot="0">
            <a:off x="9437923" y="545280"/>
            <a:ext cx="7821377" cy="3237589"/>
          </a:xfrm>
          <a:prstGeom prst="rect">
            <a:avLst/>
          </a:prstGeom>
        </p:spPr>
        <p:txBody>
          <a:bodyPr anchor="t" rtlCol="false" tIns="0" lIns="0" bIns="0" rIns="0">
            <a:spAutoFit/>
          </a:bodyPr>
          <a:lstStyle/>
          <a:p>
            <a:pPr algn="ctr">
              <a:lnSpc>
                <a:spcPts val="5041"/>
              </a:lnSpc>
              <a:spcBef>
                <a:spcPct val="0"/>
              </a:spcBef>
            </a:pPr>
            <a:r>
              <a:rPr lang="en-US" b="true" sz="3601" spc="-212">
                <a:solidFill>
                  <a:srgbClr val="000000"/>
                </a:solidFill>
                <a:latin typeface="Calibri (MS) Bold"/>
                <a:ea typeface="Calibri (MS) Bold"/>
                <a:cs typeface="Calibri (MS) Bold"/>
                <a:sym typeface="Calibri (MS) Bold"/>
              </a:rPr>
              <a:t>d. Membuat CRUD Generator dengan Model Class : app\models\Siswa , Search Model Class : app\models\SiswaSearch , Controller Class : app\controllers\SiswaController Lalu klik preview setelah itu klik generate.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18968" y="3994088"/>
            <a:ext cx="7804629" cy="4390104"/>
          </a:xfrm>
          <a:custGeom>
            <a:avLst/>
            <a:gdLst/>
            <a:ahLst/>
            <a:cxnLst/>
            <a:rect r="r" b="b" t="t" l="l"/>
            <a:pathLst>
              <a:path h="4390104" w="7804629">
                <a:moveTo>
                  <a:pt x="0" y="0"/>
                </a:moveTo>
                <a:lnTo>
                  <a:pt x="7804629" y="0"/>
                </a:lnTo>
                <a:lnTo>
                  <a:pt x="7804629" y="4390104"/>
                </a:lnTo>
                <a:lnTo>
                  <a:pt x="0" y="4390104"/>
                </a:lnTo>
                <a:lnTo>
                  <a:pt x="0" y="0"/>
                </a:lnTo>
                <a:close/>
              </a:path>
            </a:pathLst>
          </a:custGeom>
          <a:blipFill>
            <a:blip r:embed="rId7"/>
            <a:stretch>
              <a:fillRect l="0" t="0" r="0" b="0"/>
            </a:stretch>
          </a:blipFill>
        </p:spPr>
      </p:sp>
      <p:sp>
        <p:nvSpPr>
          <p:cNvPr name="Freeform 6" id="6"/>
          <p:cNvSpPr/>
          <p:nvPr/>
        </p:nvSpPr>
        <p:spPr>
          <a:xfrm flipH="false" flipV="false" rot="0">
            <a:off x="9144000" y="5143500"/>
            <a:ext cx="8161072" cy="4590603"/>
          </a:xfrm>
          <a:custGeom>
            <a:avLst/>
            <a:gdLst/>
            <a:ahLst/>
            <a:cxnLst/>
            <a:rect r="r" b="b" t="t" l="l"/>
            <a:pathLst>
              <a:path h="4590603" w="8161072">
                <a:moveTo>
                  <a:pt x="0" y="0"/>
                </a:moveTo>
                <a:lnTo>
                  <a:pt x="8161072" y="0"/>
                </a:lnTo>
                <a:lnTo>
                  <a:pt x="8161072" y="4590603"/>
                </a:lnTo>
                <a:lnTo>
                  <a:pt x="0" y="4590603"/>
                </a:lnTo>
                <a:lnTo>
                  <a:pt x="0" y="0"/>
                </a:lnTo>
                <a:close/>
              </a:path>
            </a:pathLst>
          </a:custGeom>
          <a:blipFill>
            <a:blip r:embed="rId8"/>
            <a:stretch>
              <a:fillRect l="0" t="0" r="0" b="0"/>
            </a:stretch>
          </a:blipFill>
        </p:spPr>
      </p:sp>
      <p:sp>
        <p:nvSpPr>
          <p:cNvPr name="TextBox 7" id="7"/>
          <p:cNvSpPr txBox="true"/>
          <p:nvPr/>
        </p:nvSpPr>
        <p:spPr>
          <a:xfrm rot="0">
            <a:off x="187690" y="149045"/>
            <a:ext cx="9608340" cy="4112872"/>
          </a:xfrm>
          <a:prstGeom prst="rect">
            <a:avLst/>
          </a:prstGeom>
        </p:spPr>
        <p:txBody>
          <a:bodyPr anchor="t" rtlCol="false" tIns="0" lIns="0" bIns="0" rIns="0">
            <a:spAutoFit/>
          </a:bodyPr>
          <a:lstStyle/>
          <a:p>
            <a:pPr algn="ctr">
              <a:lnSpc>
                <a:spcPts val="5356"/>
              </a:lnSpc>
            </a:pPr>
            <a:r>
              <a:rPr lang="en-US" b="true" sz="3825" spc="-225">
                <a:solidFill>
                  <a:srgbClr val="000000"/>
                </a:solidFill>
                <a:latin typeface="Calibri (MS) Bold"/>
                <a:ea typeface="Calibri (MS) Bold"/>
                <a:cs typeface="Calibri (MS) Bold"/>
                <a:sym typeface="Calibri (MS) Bold"/>
              </a:rPr>
              <a:t>e. Cara melihat hasil tabelnya yaitu dengan cara menyalin localhost:8080/index.php?r=gii%2Fdefault%2Fview&amp;id=crud. Setelah itu buka tab baru dan copypaste pada tab baru tersebut dan ubah menjadi localhost:8080/index.php?r=siswa</a:t>
            </a:r>
          </a:p>
          <a:p>
            <a:pPr algn="ctr">
              <a:lnSpc>
                <a:spcPts val="5356"/>
              </a:lnSpc>
              <a:spcBef>
                <a:spcPct val="0"/>
              </a:spcBef>
            </a:pPr>
          </a:p>
        </p:txBody>
      </p:sp>
      <p:sp>
        <p:nvSpPr>
          <p:cNvPr name="TextBox 8" id="8"/>
          <p:cNvSpPr txBox="true"/>
          <p:nvPr/>
        </p:nvSpPr>
        <p:spPr>
          <a:xfrm rot="0">
            <a:off x="8497472" y="3512709"/>
            <a:ext cx="9454128" cy="1355540"/>
          </a:xfrm>
          <a:prstGeom prst="rect">
            <a:avLst/>
          </a:prstGeom>
        </p:spPr>
        <p:txBody>
          <a:bodyPr anchor="t" rtlCol="false" tIns="0" lIns="0" bIns="0" rIns="0">
            <a:spAutoFit/>
          </a:bodyPr>
          <a:lstStyle/>
          <a:p>
            <a:pPr algn="ctr">
              <a:lnSpc>
                <a:spcPts val="5151"/>
              </a:lnSpc>
              <a:spcBef>
                <a:spcPct val="0"/>
              </a:spcBef>
            </a:pPr>
            <a:r>
              <a:rPr lang="en-US" b="true" sz="3679" spc="-217">
                <a:solidFill>
                  <a:srgbClr val="000000"/>
                </a:solidFill>
                <a:latin typeface="Calibri (MS) Bold"/>
                <a:ea typeface="Calibri (MS) Bold"/>
                <a:cs typeface="Calibri (MS) Bold"/>
                <a:sym typeface="Calibri (MS) Bold"/>
              </a:rPr>
              <a:t>f. Lakukan hal yang sama namun ubah  menjadi localhost:8080/index.php?r=guru</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7239" y="2400849"/>
            <a:ext cx="8143321" cy="4580618"/>
          </a:xfrm>
          <a:custGeom>
            <a:avLst/>
            <a:gdLst/>
            <a:ahLst/>
            <a:cxnLst/>
            <a:rect r="r" b="b" t="t" l="l"/>
            <a:pathLst>
              <a:path h="4580618" w="8143321">
                <a:moveTo>
                  <a:pt x="0" y="0"/>
                </a:moveTo>
                <a:lnTo>
                  <a:pt x="8143321" y="0"/>
                </a:lnTo>
                <a:lnTo>
                  <a:pt x="8143321" y="4580618"/>
                </a:lnTo>
                <a:lnTo>
                  <a:pt x="0" y="4580618"/>
                </a:lnTo>
                <a:lnTo>
                  <a:pt x="0" y="0"/>
                </a:lnTo>
                <a:close/>
              </a:path>
            </a:pathLst>
          </a:custGeom>
          <a:blipFill>
            <a:blip r:embed="rId7"/>
            <a:stretch>
              <a:fillRect l="0" t="0" r="0" b="0"/>
            </a:stretch>
          </a:blipFill>
        </p:spPr>
      </p:sp>
      <p:sp>
        <p:nvSpPr>
          <p:cNvPr name="Freeform 6" id="6"/>
          <p:cNvSpPr/>
          <p:nvPr/>
        </p:nvSpPr>
        <p:spPr>
          <a:xfrm flipH="false" flipV="false" rot="0">
            <a:off x="8583845" y="4691158"/>
            <a:ext cx="9281383" cy="5220778"/>
          </a:xfrm>
          <a:custGeom>
            <a:avLst/>
            <a:gdLst/>
            <a:ahLst/>
            <a:cxnLst/>
            <a:rect r="r" b="b" t="t" l="l"/>
            <a:pathLst>
              <a:path h="5220778" w="9281383">
                <a:moveTo>
                  <a:pt x="0" y="0"/>
                </a:moveTo>
                <a:lnTo>
                  <a:pt x="9281383" y="0"/>
                </a:lnTo>
                <a:lnTo>
                  <a:pt x="9281383" y="5220778"/>
                </a:lnTo>
                <a:lnTo>
                  <a:pt x="0" y="5220778"/>
                </a:lnTo>
                <a:lnTo>
                  <a:pt x="0" y="0"/>
                </a:lnTo>
                <a:close/>
              </a:path>
            </a:pathLst>
          </a:custGeom>
          <a:blipFill>
            <a:blip r:embed="rId8"/>
            <a:stretch>
              <a:fillRect l="0" t="0" r="0" b="0"/>
            </a:stretch>
          </a:blipFill>
        </p:spPr>
      </p:sp>
      <p:sp>
        <p:nvSpPr>
          <p:cNvPr name="TextBox 7" id="7"/>
          <p:cNvSpPr txBox="true"/>
          <p:nvPr/>
        </p:nvSpPr>
        <p:spPr>
          <a:xfrm rot="0">
            <a:off x="0" y="608115"/>
            <a:ext cx="9608340" cy="2084047"/>
          </a:xfrm>
          <a:prstGeom prst="rect">
            <a:avLst/>
          </a:prstGeom>
        </p:spPr>
        <p:txBody>
          <a:bodyPr anchor="t" rtlCol="false" tIns="0" lIns="0" bIns="0" rIns="0">
            <a:spAutoFit/>
          </a:bodyPr>
          <a:lstStyle/>
          <a:p>
            <a:pPr algn="ctr">
              <a:lnSpc>
                <a:spcPts val="5356"/>
              </a:lnSpc>
            </a:pPr>
            <a:r>
              <a:rPr lang="en-US" b="true" sz="3825" spc="-225">
                <a:solidFill>
                  <a:srgbClr val="000000"/>
                </a:solidFill>
                <a:latin typeface="Calibri (MS) Bold"/>
                <a:ea typeface="Calibri (MS) Bold"/>
                <a:cs typeface="Calibri (MS) Bold"/>
                <a:sym typeface="Calibri (MS) Bold"/>
              </a:rPr>
              <a:t>g. Lakukan hal yang sama namun ubah menjadi localhost:8080/index.php?r=kelas</a:t>
            </a:r>
          </a:p>
          <a:p>
            <a:pPr algn="ctr">
              <a:lnSpc>
                <a:spcPts val="5356"/>
              </a:lnSpc>
              <a:spcBef>
                <a:spcPct val="0"/>
              </a:spcBef>
            </a:pPr>
          </a:p>
        </p:txBody>
      </p:sp>
      <p:sp>
        <p:nvSpPr>
          <p:cNvPr name="TextBox 8" id="8"/>
          <p:cNvSpPr txBox="true"/>
          <p:nvPr/>
        </p:nvSpPr>
        <p:spPr>
          <a:xfrm rot="0">
            <a:off x="8497472" y="2766492"/>
            <a:ext cx="9454128" cy="2008602"/>
          </a:xfrm>
          <a:prstGeom prst="rect">
            <a:avLst/>
          </a:prstGeom>
        </p:spPr>
        <p:txBody>
          <a:bodyPr anchor="t" rtlCol="false" tIns="0" lIns="0" bIns="0" rIns="0">
            <a:spAutoFit/>
          </a:bodyPr>
          <a:lstStyle/>
          <a:p>
            <a:pPr algn="ctr">
              <a:lnSpc>
                <a:spcPts val="5151"/>
              </a:lnSpc>
            </a:pPr>
            <a:r>
              <a:rPr lang="en-US" b="true" sz="3679" spc="-217">
                <a:solidFill>
                  <a:srgbClr val="000000"/>
                </a:solidFill>
                <a:latin typeface="Calibri (MS) Bold"/>
                <a:ea typeface="Calibri (MS) Bold"/>
                <a:cs typeface="Calibri (MS) Bold"/>
                <a:sym typeface="Calibri (MS) Bold"/>
              </a:rPr>
              <a:t>h. Lakukan hal yang sama namun ubah menjadi localhost:8080/index.php?r=kehadiran</a:t>
            </a:r>
          </a:p>
          <a:p>
            <a:pPr algn="ctr">
              <a:lnSpc>
                <a:spcPts val="5151"/>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7690" y="2374507"/>
            <a:ext cx="8236981" cy="4633302"/>
          </a:xfrm>
          <a:custGeom>
            <a:avLst/>
            <a:gdLst/>
            <a:ahLst/>
            <a:cxnLst/>
            <a:rect r="r" b="b" t="t" l="l"/>
            <a:pathLst>
              <a:path h="4633302" w="8236981">
                <a:moveTo>
                  <a:pt x="0" y="0"/>
                </a:moveTo>
                <a:lnTo>
                  <a:pt x="8236981" y="0"/>
                </a:lnTo>
                <a:lnTo>
                  <a:pt x="8236981" y="4633302"/>
                </a:lnTo>
                <a:lnTo>
                  <a:pt x="0" y="4633302"/>
                </a:lnTo>
                <a:lnTo>
                  <a:pt x="0" y="0"/>
                </a:lnTo>
                <a:close/>
              </a:path>
            </a:pathLst>
          </a:custGeom>
          <a:blipFill>
            <a:blip r:embed="rId7"/>
            <a:stretch>
              <a:fillRect l="0" t="0" r="0" b="0"/>
            </a:stretch>
          </a:blipFill>
        </p:spPr>
      </p:sp>
      <p:sp>
        <p:nvSpPr>
          <p:cNvPr name="Freeform 6" id="6"/>
          <p:cNvSpPr/>
          <p:nvPr/>
        </p:nvSpPr>
        <p:spPr>
          <a:xfrm flipH="false" flipV="false" rot="0">
            <a:off x="9144000" y="5066505"/>
            <a:ext cx="8088538" cy="4549803"/>
          </a:xfrm>
          <a:custGeom>
            <a:avLst/>
            <a:gdLst/>
            <a:ahLst/>
            <a:cxnLst/>
            <a:rect r="r" b="b" t="t" l="l"/>
            <a:pathLst>
              <a:path h="4549803" w="8088538">
                <a:moveTo>
                  <a:pt x="0" y="0"/>
                </a:moveTo>
                <a:lnTo>
                  <a:pt x="8088538" y="0"/>
                </a:lnTo>
                <a:lnTo>
                  <a:pt x="8088538" y="4549803"/>
                </a:lnTo>
                <a:lnTo>
                  <a:pt x="0" y="4549803"/>
                </a:lnTo>
                <a:lnTo>
                  <a:pt x="0" y="0"/>
                </a:lnTo>
                <a:close/>
              </a:path>
            </a:pathLst>
          </a:custGeom>
          <a:blipFill>
            <a:blip r:embed="rId8"/>
            <a:stretch>
              <a:fillRect l="0" t="0" r="0" b="0"/>
            </a:stretch>
          </a:blipFill>
        </p:spPr>
      </p:sp>
      <p:sp>
        <p:nvSpPr>
          <p:cNvPr name="TextBox 7" id="7"/>
          <p:cNvSpPr txBox="true"/>
          <p:nvPr/>
        </p:nvSpPr>
        <p:spPr>
          <a:xfrm rot="0">
            <a:off x="0" y="662124"/>
            <a:ext cx="9608340" cy="1407772"/>
          </a:xfrm>
          <a:prstGeom prst="rect">
            <a:avLst/>
          </a:prstGeom>
        </p:spPr>
        <p:txBody>
          <a:bodyPr anchor="t" rtlCol="false" tIns="0" lIns="0" bIns="0" rIns="0">
            <a:spAutoFit/>
          </a:bodyPr>
          <a:lstStyle/>
          <a:p>
            <a:pPr algn="ctr">
              <a:lnSpc>
                <a:spcPts val="5356"/>
              </a:lnSpc>
              <a:spcBef>
                <a:spcPct val="0"/>
              </a:spcBef>
            </a:pPr>
            <a:r>
              <a:rPr lang="en-US" b="true" sz="3825" spc="-225">
                <a:solidFill>
                  <a:srgbClr val="000000"/>
                </a:solidFill>
                <a:latin typeface="Calibri (MS) Bold"/>
                <a:ea typeface="Calibri (MS) Bold"/>
                <a:cs typeface="Calibri (MS) Bold"/>
                <a:sym typeface="Calibri (MS) Bold"/>
              </a:rPr>
              <a:t>i. Lakukan hal yang sama namun ubah menjadi localhost:8080/index.php?r=mapel</a:t>
            </a:r>
          </a:p>
        </p:txBody>
      </p:sp>
      <p:sp>
        <p:nvSpPr>
          <p:cNvPr name="TextBox 8" id="8"/>
          <p:cNvSpPr txBox="true"/>
          <p:nvPr/>
        </p:nvSpPr>
        <p:spPr>
          <a:xfrm rot="0">
            <a:off x="8497472" y="2766492"/>
            <a:ext cx="9454128" cy="1355540"/>
          </a:xfrm>
          <a:prstGeom prst="rect">
            <a:avLst/>
          </a:prstGeom>
        </p:spPr>
        <p:txBody>
          <a:bodyPr anchor="t" rtlCol="false" tIns="0" lIns="0" bIns="0" rIns="0">
            <a:spAutoFit/>
          </a:bodyPr>
          <a:lstStyle/>
          <a:p>
            <a:pPr algn="ctr">
              <a:lnSpc>
                <a:spcPts val="5151"/>
              </a:lnSpc>
              <a:spcBef>
                <a:spcPct val="0"/>
              </a:spcBef>
            </a:pPr>
            <a:r>
              <a:rPr lang="en-US" b="true" sz="3679" spc="-217">
                <a:solidFill>
                  <a:srgbClr val="000000"/>
                </a:solidFill>
                <a:latin typeface="Calibri (MS) Bold"/>
                <a:ea typeface="Calibri (MS) Bold"/>
                <a:cs typeface="Calibri (MS) Bold"/>
                <a:sym typeface="Calibri (MS) Bold"/>
              </a:rPr>
              <a:t>j. Lakukan hal yang sama namun ubah menjadi localhost:8080/index.php?r=nilai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2926758"/>
            <a:ext cx="7727311" cy="3919136"/>
          </a:xfrm>
          <a:prstGeom prst="rect">
            <a:avLst/>
          </a:prstGeom>
        </p:spPr>
        <p:txBody>
          <a:bodyPr anchor="t" rtlCol="false" tIns="0" lIns="0" bIns="0" rIns="0">
            <a:spAutoFit/>
          </a:bodyPr>
          <a:lstStyle/>
          <a:p>
            <a:pPr algn="l">
              <a:lnSpc>
                <a:spcPts val="14898"/>
              </a:lnSpc>
            </a:pPr>
            <a:r>
              <a:rPr lang="en-US" b="true" sz="16194" spc="-955">
                <a:solidFill>
                  <a:srgbClr val="FFFFFF"/>
                </a:solidFill>
                <a:latin typeface="Montserrat Ultra-Bold"/>
                <a:ea typeface="Montserrat Ultra-Bold"/>
                <a:cs typeface="Montserrat Ultra-Bold"/>
                <a:sym typeface="Montserrat Ultra-Bold"/>
              </a:rPr>
              <a:t>THANK YOU</a:t>
            </a:r>
          </a:p>
        </p:txBody>
      </p:sp>
      <p:sp>
        <p:nvSpPr>
          <p:cNvPr name="TextBox 10" id="10"/>
          <p:cNvSpPr txBox="true"/>
          <p:nvPr/>
        </p:nvSpPr>
        <p:spPr>
          <a:xfrm rot="0">
            <a:off x="1028700" y="6918282"/>
            <a:ext cx="5015153" cy="432435"/>
          </a:xfrm>
          <a:prstGeom prst="rect">
            <a:avLst/>
          </a:prstGeom>
        </p:spPr>
        <p:txBody>
          <a:bodyPr anchor="t" rtlCol="false" tIns="0" lIns="0" bIns="0" rIns="0">
            <a:spAutoFit/>
          </a:bodyPr>
          <a:lstStyle/>
          <a:p>
            <a:pPr algn="l">
              <a:lnSpc>
                <a:spcPts val="3510"/>
              </a:lnSpc>
            </a:pPr>
            <a:r>
              <a:rPr lang="en-US" sz="2700" i="true">
                <a:solidFill>
                  <a:srgbClr val="FFFFFF"/>
                </a:solidFill>
                <a:latin typeface="Montserrat Italics"/>
                <a:ea typeface="Montserrat Italics"/>
                <a:cs typeface="Montserrat Italics"/>
                <a:sym typeface="Montserrat Italics"/>
              </a:rPr>
              <a:t>KELOMPOK 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420" y="9096375"/>
            <a:ext cx="18852841" cy="0"/>
          </a:xfrm>
          <a:prstGeom prst="line">
            <a:avLst/>
          </a:prstGeom>
          <a:ln cap="rnd" w="28575">
            <a:solidFill>
              <a:srgbClr val="D9D9D9"/>
            </a:solidFill>
            <a:prstDash val="solid"/>
            <a:headEnd type="none" len="sm" w="sm"/>
            <a:tailEnd type="none" len="sm" w="sm"/>
          </a:ln>
        </p:spPr>
      </p:sp>
      <p:sp>
        <p:nvSpPr>
          <p:cNvPr name="AutoShape 3" id="3"/>
          <p:cNvSpPr/>
          <p:nvPr/>
        </p:nvSpPr>
        <p:spPr>
          <a:xfrm rot="0">
            <a:off x="-5191484" y="7795896"/>
            <a:ext cx="16256977" cy="8229600"/>
          </a:xfrm>
          <a:prstGeom prst="rect">
            <a:avLst/>
          </a:prstGeom>
          <a:solidFill>
            <a:srgbClr val="2B2E25"/>
          </a:solidFill>
        </p:spPr>
      </p:sp>
      <p:grpSp>
        <p:nvGrpSpPr>
          <p:cNvPr name="Group 4" id="4"/>
          <p:cNvGrpSpPr/>
          <p:nvPr/>
        </p:nvGrpSpPr>
        <p:grpSpPr>
          <a:xfrm rot="0">
            <a:off x="1085850" y="990600"/>
            <a:ext cx="6972215" cy="7676968"/>
            <a:chOff x="0" y="0"/>
            <a:chExt cx="9296287" cy="10235958"/>
          </a:xfrm>
        </p:grpSpPr>
        <p:pic>
          <p:nvPicPr>
            <p:cNvPr name="Picture 5" id="5"/>
            <p:cNvPicPr>
              <a:picLocks noChangeAspect="true"/>
            </p:cNvPicPr>
            <p:nvPr/>
          </p:nvPicPr>
          <p:blipFill>
            <a:blip r:embed="rId2"/>
            <a:srcRect l="15942" t="0" r="15942" b="0"/>
            <a:stretch>
              <a:fillRect/>
            </a:stretch>
          </p:blipFill>
          <p:spPr>
            <a:xfrm flipH="false" flipV="false">
              <a:off x="0" y="0"/>
              <a:ext cx="9296287" cy="10235958"/>
            </a:xfrm>
            <a:prstGeom prst="rect">
              <a:avLst/>
            </a:prstGeom>
          </p:spPr>
        </p:pic>
      </p:grpSp>
      <p:sp>
        <p:nvSpPr>
          <p:cNvPr name="Freeform 6" id="6"/>
          <p:cNvSpPr/>
          <p:nvPr/>
        </p:nvSpPr>
        <p:spPr>
          <a:xfrm flipH="false" flipV="false" rot="-5400000">
            <a:off x="16731762" y="1410919"/>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5400000">
            <a:off x="15939739" y="3593303"/>
            <a:ext cx="2456682" cy="0"/>
          </a:xfrm>
          <a:prstGeom prst="line">
            <a:avLst/>
          </a:prstGeom>
          <a:ln cap="rnd" w="28575">
            <a:solidFill>
              <a:srgbClr val="D9D9D9"/>
            </a:solidFill>
            <a:prstDash val="solid"/>
            <a:headEnd type="none" len="sm" w="sm"/>
            <a:tailEnd type="none" len="sm" w="sm"/>
          </a:ln>
        </p:spPr>
      </p:sp>
      <p:sp>
        <p:nvSpPr>
          <p:cNvPr name="TextBox 8" id="8"/>
          <p:cNvSpPr txBox="true"/>
          <p:nvPr/>
        </p:nvSpPr>
        <p:spPr>
          <a:xfrm rot="0">
            <a:off x="8470650" y="1114425"/>
            <a:ext cx="9144000" cy="848360"/>
          </a:xfrm>
          <a:prstGeom prst="rect">
            <a:avLst/>
          </a:prstGeom>
        </p:spPr>
        <p:txBody>
          <a:bodyPr anchor="t" rtlCol="false" tIns="0" lIns="0" bIns="0" rIns="0">
            <a:spAutoFit/>
          </a:bodyPr>
          <a:lstStyle/>
          <a:p>
            <a:pPr algn="l">
              <a:lnSpc>
                <a:spcPts val="6399"/>
              </a:lnSpc>
              <a:spcBef>
                <a:spcPct val="0"/>
              </a:spcBef>
            </a:pPr>
            <a:r>
              <a:rPr lang="en-US" b="true" sz="6399">
                <a:solidFill>
                  <a:srgbClr val="2B2E25"/>
                </a:solidFill>
                <a:latin typeface="Montserrat Ultra-Bold"/>
                <a:ea typeface="Montserrat Ultra-Bold"/>
                <a:cs typeface="Montserrat Ultra-Bold"/>
                <a:sym typeface="Montserrat Ultra-Bold"/>
              </a:rPr>
              <a:t>LATAR BELAKANG</a:t>
            </a:r>
          </a:p>
        </p:txBody>
      </p:sp>
      <p:sp>
        <p:nvSpPr>
          <p:cNvPr name="TextBox 9" id="9"/>
          <p:cNvSpPr txBox="true"/>
          <p:nvPr/>
        </p:nvSpPr>
        <p:spPr>
          <a:xfrm rot="0">
            <a:off x="8350855" y="2255425"/>
            <a:ext cx="9606536" cy="5248601"/>
          </a:xfrm>
          <a:prstGeom prst="rect">
            <a:avLst/>
          </a:prstGeom>
        </p:spPr>
        <p:txBody>
          <a:bodyPr anchor="t" rtlCol="false" tIns="0" lIns="0" bIns="0" rIns="0">
            <a:spAutoFit/>
          </a:bodyPr>
          <a:lstStyle/>
          <a:p>
            <a:pPr algn="just">
              <a:lnSpc>
                <a:spcPts val="4570"/>
              </a:lnSpc>
            </a:pPr>
            <a:r>
              <a:rPr lang="en-US" sz="3264" b="true">
                <a:solidFill>
                  <a:srgbClr val="000000"/>
                </a:solidFill>
                <a:latin typeface="Calibri (MS) Bold"/>
                <a:ea typeface="Calibri (MS) Bold"/>
                <a:cs typeface="Calibri (MS) Bold"/>
                <a:sym typeface="Calibri (MS) Bold"/>
              </a:rPr>
              <a:t>Pencatatan nilai siswa di SMPN 4 Saradan yang masih manual kurang efisien, dan memakan waktu. Ditambah, sebagian guru belum mahir teknologi. Untuk mengatasi hal ini, dikembangkan sistem basis data yang lebih efisien, akurat, dan mudah digunakan, guna mendukung proses pendidikan yang optimal.</a:t>
            </a:r>
          </a:p>
          <a:p>
            <a:pPr algn="just">
              <a:lnSpc>
                <a:spcPts val="4570"/>
              </a:lnSpc>
            </a:pPr>
          </a:p>
          <a:p>
            <a:pPr algn="just">
              <a:lnSpc>
                <a:spcPts val="457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D9D9D9">
              <a:alpha val="4706"/>
            </a:srgbClr>
          </a:solidFill>
        </p:spPr>
      </p:sp>
      <p:sp>
        <p:nvSpPr>
          <p:cNvPr name="Freeform 3" id="3"/>
          <p:cNvSpPr/>
          <p:nvPr/>
        </p:nvSpPr>
        <p:spPr>
          <a:xfrm flipH="false" flipV="false" rot="0">
            <a:off x="0" y="-1782547"/>
            <a:ext cx="12796542" cy="12796542"/>
          </a:xfrm>
          <a:custGeom>
            <a:avLst/>
            <a:gdLst/>
            <a:ahLst/>
            <a:cxnLst/>
            <a:rect r="r" b="b" t="t" l="l"/>
            <a:pathLst>
              <a:path h="12796542" w="12796542">
                <a:moveTo>
                  <a:pt x="0" y="0"/>
                </a:moveTo>
                <a:lnTo>
                  <a:pt x="12796542" y="0"/>
                </a:lnTo>
                <a:lnTo>
                  <a:pt x="12796542" y="12796543"/>
                </a:lnTo>
                <a:lnTo>
                  <a:pt x="0" y="1279654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B2E25"/>
          </a:solidFill>
        </p:spPr>
      </p:sp>
      <p:sp>
        <p:nvSpPr>
          <p:cNvPr name="Freeform 5" id="5"/>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1028700" y="1201989"/>
            <a:ext cx="7772521" cy="8469409"/>
          </a:xfrm>
          <a:custGeom>
            <a:avLst/>
            <a:gdLst/>
            <a:ahLst/>
            <a:cxnLst/>
            <a:rect r="r" b="b" t="t" l="l"/>
            <a:pathLst>
              <a:path h="8469409" w="7772521">
                <a:moveTo>
                  <a:pt x="0" y="0"/>
                </a:moveTo>
                <a:lnTo>
                  <a:pt x="7772521" y="0"/>
                </a:lnTo>
                <a:lnTo>
                  <a:pt x="7772521" y="8469410"/>
                </a:lnTo>
                <a:lnTo>
                  <a:pt x="0" y="8469410"/>
                </a:lnTo>
                <a:lnTo>
                  <a:pt x="0" y="0"/>
                </a:lnTo>
                <a:close/>
              </a:path>
            </a:pathLst>
          </a:custGeom>
          <a:blipFill>
            <a:blip r:embed="rId6"/>
            <a:stretch>
              <a:fillRect l="0" t="0" r="0" b="-42281"/>
            </a:stretch>
          </a:blipFill>
        </p:spPr>
      </p:sp>
      <p:sp>
        <p:nvSpPr>
          <p:cNvPr name="TextBox 8" id="8"/>
          <p:cNvSpPr txBox="true"/>
          <p:nvPr/>
        </p:nvSpPr>
        <p:spPr>
          <a:xfrm rot="0">
            <a:off x="5422279" y="691801"/>
            <a:ext cx="8115300" cy="460782"/>
          </a:xfrm>
          <a:prstGeom prst="rect">
            <a:avLst/>
          </a:prstGeom>
        </p:spPr>
        <p:txBody>
          <a:bodyPr anchor="t" rtlCol="false" tIns="0" lIns="0" bIns="0" rIns="0">
            <a:spAutoFit/>
          </a:bodyPr>
          <a:lstStyle/>
          <a:p>
            <a:pPr algn="just">
              <a:lnSpc>
                <a:spcPts val="3466"/>
              </a:lnSpc>
            </a:pPr>
            <a:r>
              <a:rPr lang="en-US" b="true" sz="3537" spc="-208">
                <a:solidFill>
                  <a:srgbClr val="FFFFFF"/>
                </a:solidFill>
                <a:latin typeface="Montserrat Ultra-Bold"/>
                <a:ea typeface="Montserrat Ultra-Bold"/>
                <a:cs typeface="Montserrat Ultra-Bold"/>
                <a:sym typeface="Montserrat Ultra-Bold"/>
              </a:rPr>
              <a:t>ERD  DENGAN KEBUTUHAN SISTEM</a:t>
            </a:r>
          </a:p>
        </p:txBody>
      </p:sp>
      <p:sp>
        <p:nvSpPr>
          <p:cNvPr name="TextBox 9" id="9"/>
          <p:cNvSpPr txBox="true"/>
          <p:nvPr/>
        </p:nvSpPr>
        <p:spPr>
          <a:xfrm rot="0">
            <a:off x="8950799" y="1163889"/>
            <a:ext cx="8115300" cy="7861300"/>
          </a:xfrm>
          <a:prstGeom prst="rect">
            <a:avLst/>
          </a:prstGeom>
        </p:spPr>
        <p:txBody>
          <a:bodyPr anchor="t" rtlCol="false" tIns="0" lIns="0" bIns="0" rIns="0">
            <a:spAutoFit/>
          </a:bodyPr>
          <a:lstStyle/>
          <a:p>
            <a:pPr algn="l">
              <a:lnSpc>
                <a:spcPts val="3499"/>
              </a:lnSpc>
            </a:pPr>
            <a:r>
              <a:rPr lang="en-US" sz="2499" spc="49">
                <a:solidFill>
                  <a:srgbClr val="FFFFFF"/>
                </a:solidFill>
                <a:latin typeface="Montserrat"/>
                <a:ea typeface="Montserrat"/>
                <a:cs typeface="Montserrat"/>
                <a:sym typeface="Montserrat"/>
              </a:rPr>
              <a:t>User Story 1 : </a:t>
            </a:r>
          </a:p>
          <a:p>
            <a:pPr algn="l">
              <a:lnSpc>
                <a:spcPts val="3499"/>
              </a:lnSpc>
            </a:pPr>
            <a:r>
              <a:rPr lang="en-US" sz="2499" spc="49">
                <a:solidFill>
                  <a:srgbClr val="FFFFFF"/>
                </a:solidFill>
                <a:latin typeface="Montserrat"/>
                <a:ea typeface="Montserrat"/>
                <a:cs typeface="Montserrat"/>
                <a:sym typeface="Montserrat"/>
              </a:rPr>
              <a:t>a. </a:t>
            </a:r>
            <a:r>
              <a:rPr lang="en-US" sz="2499" spc="49">
                <a:solidFill>
                  <a:srgbClr val="FFFFFF"/>
                </a:solidFill>
                <a:latin typeface="Montserrat"/>
                <a:ea typeface="Montserrat"/>
                <a:cs typeface="Montserrat"/>
                <a:sym typeface="Montserrat"/>
              </a:rPr>
              <a:t>Sebagai siswa, saya ingin melihat data nilai </a:t>
            </a:r>
          </a:p>
          <a:p>
            <a:pPr algn="l">
              <a:lnSpc>
                <a:spcPts val="3499"/>
              </a:lnSpc>
            </a:pPr>
            <a:r>
              <a:rPr lang="en-US" sz="2499" spc="49">
                <a:solidFill>
                  <a:srgbClr val="FFFFFF"/>
                </a:solidFill>
                <a:latin typeface="Montserrat"/>
                <a:ea typeface="Montserrat"/>
                <a:cs typeface="Montserrat"/>
                <a:sym typeface="Montserrat"/>
              </a:rPr>
              <a:t>b. </a:t>
            </a:r>
            <a:r>
              <a:rPr lang="en-US" sz="2499" spc="49">
                <a:solidFill>
                  <a:srgbClr val="FFFFFF"/>
                </a:solidFill>
                <a:latin typeface="Montserrat"/>
                <a:ea typeface="Montserrat"/>
                <a:cs typeface="Montserrat"/>
                <a:sym typeface="Montserrat"/>
              </a:rPr>
              <a:t>Kriteria Penerimaan : Validasi input harus memeriksa kelengkapan data dan format yang benar</a:t>
            </a:r>
          </a:p>
          <a:p>
            <a:pPr algn="l">
              <a:lnSpc>
                <a:spcPts val="3499"/>
              </a:lnSpc>
            </a:pPr>
            <a:r>
              <a:rPr lang="en-US" sz="2499" spc="49">
                <a:solidFill>
                  <a:srgbClr val="FFFFFF"/>
                </a:solidFill>
                <a:latin typeface="Montserrat"/>
                <a:ea typeface="Montserrat"/>
                <a:cs typeface="Montserrat"/>
                <a:sym typeface="Montserrat"/>
              </a:rPr>
              <a:t>User Story 2 :</a:t>
            </a:r>
          </a:p>
          <a:p>
            <a:pPr algn="l">
              <a:lnSpc>
                <a:spcPts val="3499"/>
              </a:lnSpc>
            </a:pPr>
            <a:r>
              <a:rPr lang="en-US" sz="2499" spc="49">
                <a:solidFill>
                  <a:srgbClr val="FFFFFF"/>
                </a:solidFill>
                <a:latin typeface="Montserrat"/>
                <a:ea typeface="Montserrat"/>
                <a:cs typeface="Montserrat"/>
                <a:sym typeface="Montserrat"/>
              </a:rPr>
              <a:t>a. </a:t>
            </a:r>
            <a:r>
              <a:rPr lang="en-US" sz="2499" spc="49">
                <a:solidFill>
                  <a:srgbClr val="FFFFFF"/>
                </a:solidFill>
                <a:latin typeface="Montserrat"/>
                <a:ea typeface="Montserrat"/>
                <a:cs typeface="Montserrat"/>
                <a:sym typeface="Montserrat"/>
              </a:rPr>
              <a:t>Sebagai guru, saya menginputkan nilai siswa per mata pelajaran sehingga dapat menampilkan nilai</a:t>
            </a:r>
          </a:p>
          <a:p>
            <a:pPr algn="l">
              <a:lnSpc>
                <a:spcPts val="3499"/>
              </a:lnSpc>
            </a:pPr>
            <a:r>
              <a:rPr lang="en-US" sz="2499" spc="49">
                <a:solidFill>
                  <a:srgbClr val="FFFFFF"/>
                </a:solidFill>
                <a:latin typeface="Montserrat"/>
                <a:ea typeface="Montserrat"/>
                <a:cs typeface="Montserrat"/>
                <a:sym typeface="Montserrat"/>
              </a:rPr>
              <a:t>b. </a:t>
            </a:r>
            <a:r>
              <a:rPr lang="en-US" sz="2499" spc="49">
                <a:solidFill>
                  <a:srgbClr val="FFFFFF"/>
                </a:solidFill>
                <a:latin typeface="Montserrat"/>
                <a:ea typeface="Montserrat"/>
                <a:cs typeface="Montserrat"/>
                <a:sym typeface="Montserrat"/>
              </a:rPr>
              <a:t>Kriteria Penerimaan : menampilkan id nilai, id siswa, id guru, mata pelajaran , nilai mata pelajaran</a:t>
            </a:r>
          </a:p>
          <a:p>
            <a:pPr algn="l">
              <a:lnSpc>
                <a:spcPts val="3499"/>
              </a:lnSpc>
            </a:pPr>
            <a:r>
              <a:rPr lang="en-US" sz="2499" spc="49">
                <a:solidFill>
                  <a:srgbClr val="FFFFFF"/>
                </a:solidFill>
                <a:latin typeface="Montserrat"/>
                <a:ea typeface="Montserrat"/>
                <a:cs typeface="Montserrat"/>
                <a:sym typeface="Montserrat"/>
              </a:rPr>
              <a:t>User Story 3 :</a:t>
            </a:r>
          </a:p>
          <a:p>
            <a:pPr algn="l">
              <a:lnSpc>
                <a:spcPts val="3499"/>
              </a:lnSpc>
            </a:pPr>
            <a:r>
              <a:rPr lang="en-US" sz="2499" spc="49">
                <a:solidFill>
                  <a:srgbClr val="FFFFFF"/>
                </a:solidFill>
                <a:latin typeface="Montserrat"/>
                <a:ea typeface="Montserrat"/>
                <a:cs typeface="Montserrat"/>
                <a:sym typeface="Montserrat"/>
              </a:rPr>
              <a:t>a. </a:t>
            </a:r>
            <a:r>
              <a:rPr lang="en-US" sz="2499" spc="49">
                <a:solidFill>
                  <a:srgbClr val="FFFFFF"/>
                </a:solidFill>
                <a:latin typeface="Montserrat"/>
                <a:ea typeface="Montserrat"/>
                <a:cs typeface="Montserrat"/>
                <a:sym typeface="Montserrat"/>
              </a:rPr>
              <a:t>Sebagai guru, saya menginputkan data kehadiran siswa sehingga dapat manampilkan informasi data siswa</a:t>
            </a:r>
          </a:p>
          <a:p>
            <a:pPr algn="l">
              <a:lnSpc>
                <a:spcPts val="3499"/>
              </a:lnSpc>
            </a:pPr>
            <a:r>
              <a:rPr lang="en-US" sz="2499" spc="49">
                <a:solidFill>
                  <a:srgbClr val="FFFFFF"/>
                </a:solidFill>
                <a:latin typeface="Montserrat"/>
                <a:ea typeface="Montserrat"/>
                <a:cs typeface="Montserrat"/>
                <a:sym typeface="Montserrat"/>
              </a:rPr>
              <a:t>b</a:t>
            </a:r>
            <a:r>
              <a:rPr lang="en-US" sz="2499" spc="49">
                <a:solidFill>
                  <a:srgbClr val="FFFFFF"/>
                </a:solidFill>
                <a:latin typeface="Montserrat"/>
                <a:ea typeface="Montserrat"/>
                <a:cs typeface="Montserrat"/>
                <a:sym typeface="Montserrat"/>
              </a:rPr>
              <a:t>. Kriteria penerimaan : menampilkan id kehadiran, id siswa, tanggal, status kehadiran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9D9D9"/>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D9D9D9">
              <a:alpha val="4706"/>
            </a:srgbClr>
          </a:solidFill>
        </p:spPr>
      </p:sp>
      <p:sp>
        <p:nvSpPr>
          <p:cNvPr name="Freeform 3" id="3"/>
          <p:cNvSpPr/>
          <p:nvPr/>
        </p:nvSpPr>
        <p:spPr>
          <a:xfrm flipH="false" flipV="false" rot="0">
            <a:off x="0" y="-1782547"/>
            <a:ext cx="12796542" cy="12796542"/>
          </a:xfrm>
          <a:custGeom>
            <a:avLst/>
            <a:gdLst/>
            <a:ahLst/>
            <a:cxnLst/>
            <a:rect r="r" b="b" t="t" l="l"/>
            <a:pathLst>
              <a:path h="12796542" w="12796542">
                <a:moveTo>
                  <a:pt x="0" y="0"/>
                </a:moveTo>
                <a:lnTo>
                  <a:pt x="12796542" y="0"/>
                </a:lnTo>
                <a:lnTo>
                  <a:pt x="12796542" y="12796543"/>
                </a:lnTo>
                <a:lnTo>
                  <a:pt x="0" y="1279654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1028700" y="615601"/>
            <a:ext cx="16230600" cy="9055797"/>
          </a:xfrm>
          <a:prstGeom prst="rect">
            <a:avLst/>
          </a:prstGeom>
          <a:solidFill>
            <a:srgbClr val="2B2E25"/>
          </a:solidFill>
        </p:spPr>
      </p:sp>
      <p:sp>
        <p:nvSpPr>
          <p:cNvPr name="Freeform 5" id="5"/>
          <p:cNvSpPr/>
          <p:nvPr/>
        </p:nvSpPr>
        <p:spPr>
          <a:xfrm flipH="false" flipV="false" rot="0">
            <a:off x="15071134" y="105448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rot="-5400000">
            <a:off x="13018986" y="5376538"/>
            <a:ext cx="6492240" cy="0"/>
          </a:xfrm>
          <a:prstGeom prst="line">
            <a:avLst/>
          </a:prstGeom>
          <a:ln cap="rnd" w="9525">
            <a:solidFill>
              <a:srgbClr val="FFFFFF"/>
            </a:solidFill>
            <a:prstDash val="solid"/>
            <a:headEnd type="none" len="sm" w="sm"/>
            <a:tailEnd type="none" len="sm" w="sm"/>
          </a:ln>
        </p:spPr>
      </p:sp>
      <p:sp>
        <p:nvSpPr>
          <p:cNvPr name="Freeform 7" id="7"/>
          <p:cNvSpPr/>
          <p:nvPr/>
        </p:nvSpPr>
        <p:spPr>
          <a:xfrm flipH="false" flipV="false" rot="0">
            <a:off x="1028700" y="615601"/>
            <a:ext cx="9960027" cy="9055797"/>
          </a:xfrm>
          <a:custGeom>
            <a:avLst/>
            <a:gdLst/>
            <a:ahLst/>
            <a:cxnLst/>
            <a:rect r="r" b="b" t="t" l="l"/>
            <a:pathLst>
              <a:path h="9055797" w="9960027">
                <a:moveTo>
                  <a:pt x="0" y="0"/>
                </a:moveTo>
                <a:lnTo>
                  <a:pt x="9960027" y="0"/>
                </a:lnTo>
                <a:lnTo>
                  <a:pt x="9960027" y="9055798"/>
                </a:lnTo>
                <a:lnTo>
                  <a:pt x="0" y="9055798"/>
                </a:lnTo>
                <a:lnTo>
                  <a:pt x="0" y="0"/>
                </a:lnTo>
                <a:close/>
              </a:path>
            </a:pathLst>
          </a:custGeom>
          <a:blipFill>
            <a:blip r:embed="rId6"/>
            <a:stretch>
              <a:fillRect l="0" t="0" r="0" b="0"/>
            </a:stretch>
          </a:blipFill>
        </p:spPr>
      </p:sp>
      <p:sp>
        <p:nvSpPr>
          <p:cNvPr name="TextBox 8" id="8"/>
          <p:cNvSpPr txBox="true"/>
          <p:nvPr/>
        </p:nvSpPr>
        <p:spPr>
          <a:xfrm rot="0">
            <a:off x="11261011" y="1104900"/>
            <a:ext cx="3607281" cy="460782"/>
          </a:xfrm>
          <a:prstGeom prst="rect">
            <a:avLst/>
          </a:prstGeom>
        </p:spPr>
        <p:txBody>
          <a:bodyPr anchor="t" rtlCol="false" tIns="0" lIns="0" bIns="0" rIns="0">
            <a:spAutoFit/>
          </a:bodyPr>
          <a:lstStyle/>
          <a:p>
            <a:pPr algn="just">
              <a:lnSpc>
                <a:spcPts val="3466"/>
              </a:lnSpc>
            </a:pPr>
            <a:r>
              <a:rPr lang="en-US" b="true" sz="3537" spc="-208">
                <a:solidFill>
                  <a:srgbClr val="FFFFFF"/>
                </a:solidFill>
                <a:latin typeface="Montserrat Ultra-Bold"/>
                <a:ea typeface="Montserrat Ultra-Bold"/>
                <a:cs typeface="Montserrat Ultra-Bold"/>
                <a:sym typeface="Montserrat Ultra-Bold"/>
              </a:rPr>
              <a:t>SCHEMA TABLE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5869" y="2207437"/>
            <a:ext cx="8092859" cy="2505902"/>
          </a:xfrm>
          <a:custGeom>
            <a:avLst/>
            <a:gdLst/>
            <a:ahLst/>
            <a:cxnLst/>
            <a:rect r="r" b="b" t="t" l="l"/>
            <a:pathLst>
              <a:path h="2505902" w="8092859">
                <a:moveTo>
                  <a:pt x="0" y="0"/>
                </a:moveTo>
                <a:lnTo>
                  <a:pt x="8092859" y="0"/>
                </a:lnTo>
                <a:lnTo>
                  <a:pt x="8092859" y="2505902"/>
                </a:lnTo>
                <a:lnTo>
                  <a:pt x="0" y="2505902"/>
                </a:lnTo>
                <a:lnTo>
                  <a:pt x="0" y="0"/>
                </a:lnTo>
                <a:close/>
              </a:path>
            </a:pathLst>
          </a:custGeom>
          <a:blipFill>
            <a:blip r:embed="rId5"/>
            <a:stretch>
              <a:fillRect l="0" t="-136794" r="-113763" b="-151529"/>
            </a:stretch>
          </a:blipFill>
        </p:spPr>
      </p:sp>
      <p:sp>
        <p:nvSpPr>
          <p:cNvPr name="Freeform 5" id="5"/>
          <p:cNvSpPr/>
          <p:nvPr/>
        </p:nvSpPr>
        <p:spPr>
          <a:xfrm flipH="false" flipV="false" rot="0">
            <a:off x="10616046" y="5138002"/>
            <a:ext cx="7350634" cy="4960860"/>
          </a:xfrm>
          <a:custGeom>
            <a:avLst/>
            <a:gdLst/>
            <a:ahLst/>
            <a:cxnLst/>
            <a:rect r="r" b="b" t="t" l="l"/>
            <a:pathLst>
              <a:path h="4960860" w="7350634">
                <a:moveTo>
                  <a:pt x="0" y="0"/>
                </a:moveTo>
                <a:lnTo>
                  <a:pt x="7350634" y="0"/>
                </a:lnTo>
                <a:lnTo>
                  <a:pt x="7350634" y="4960860"/>
                </a:lnTo>
                <a:lnTo>
                  <a:pt x="0" y="4960860"/>
                </a:lnTo>
                <a:lnTo>
                  <a:pt x="0" y="0"/>
                </a:lnTo>
                <a:close/>
              </a:path>
            </a:pathLst>
          </a:custGeom>
          <a:blipFill>
            <a:blip r:embed="rId6"/>
            <a:stretch>
              <a:fillRect l="0" t="-43821" r="-94902" b="-18624"/>
            </a:stretch>
          </a:blipFill>
        </p:spPr>
      </p:sp>
      <p:sp>
        <p:nvSpPr>
          <p:cNvPr name="Freeform 6" id="6"/>
          <p:cNvSpPr/>
          <p:nvPr/>
        </p:nvSpPr>
        <p:spPr>
          <a:xfrm flipH="false" flipV="false" rot="0">
            <a:off x="2044485" y="5876337"/>
            <a:ext cx="6414243" cy="4222526"/>
          </a:xfrm>
          <a:custGeom>
            <a:avLst/>
            <a:gdLst/>
            <a:ahLst/>
            <a:cxnLst/>
            <a:rect r="r" b="b" t="t" l="l"/>
            <a:pathLst>
              <a:path h="4222526" w="6414243">
                <a:moveTo>
                  <a:pt x="0" y="0"/>
                </a:moveTo>
                <a:lnTo>
                  <a:pt x="6414243" y="0"/>
                </a:lnTo>
                <a:lnTo>
                  <a:pt x="6414243" y="4222525"/>
                </a:lnTo>
                <a:lnTo>
                  <a:pt x="0" y="4222525"/>
                </a:lnTo>
                <a:lnTo>
                  <a:pt x="0" y="0"/>
                </a:lnTo>
                <a:close/>
              </a:path>
            </a:pathLst>
          </a:custGeom>
          <a:blipFill>
            <a:blip r:embed="rId7"/>
            <a:stretch>
              <a:fillRect l="0" t="-10851" r="-159463" b="-110851"/>
            </a:stretch>
          </a:blipFill>
        </p:spPr>
      </p:sp>
      <p:sp>
        <p:nvSpPr>
          <p:cNvPr name="Freeform 7" id="7"/>
          <p:cNvSpPr/>
          <p:nvPr/>
        </p:nvSpPr>
        <p:spPr>
          <a:xfrm flipH="false" flipV="false" rot="0">
            <a:off x="10141527" y="1780467"/>
            <a:ext cx="5334714" cy="1269367"/>
          </a:xfrm>
          <a:custGeom>
            <a:avLst/>
            <a:gdLst/>
            <a:ahLst/>
            <a:cxnLst/>
            <a:rect r="r" b="b" t="t" l="l"/>
            <a:pathLst>
              <a:path h="1269367" w="5334714">
                <a:moveTo>
                  <a:pt x="0" y="0"/>
                </a:moveTo>
                <a:lnTo>
                  <a:pt x="5334715" y="0"/>
                </a:lnTo>
                <a:lnTo>
                  <a:pt x="5334715" y="1269368"/>
                </a:lnTo>
                <a:lnTo>
                  <a:pt x="0" y="1269368"/>
                </a:lnTo>
                <a:lnTo>
                  <a:pt x="0" y="0"/>
                </a:lnTo>
                <a:close/>
              </a:path>
            </a:pathLst>
          </a:custGeom>
          <a:blipFill>
            <a:blip r:embed="rId8"/>
            <a:stretch>
              <a:fillRect l="0" t="-19227" r="-111843" b="-381569"/>
            </a:stretch>
          </a:blipFill>
        </p:spPr>
      </p:sp>
      <p:sp>
        <p:nvSpPr>
          <p:cNvPr name="TextBox 8" id="8"/>
          <p:cNvSpPr txBox="true"/>
          <p:nvPr/>
        </p:nvSpPr>
        <p:spPr>
          <a:xfrm rot="0">
            <a:off x="638573" y="461079"/>
            <a:ext cx="14837668" cy="567621"/>
          </a:xfrm>
          <a:prstGeom prst="rect">
            <a:avLst/>
          </a:prstGeom>
        </p:spPr>
        <p:txBody>
          <a:bodyPr anchor="t" rtlCol="false" tIns="0" lIns="0" bIns="0" rIns="0">
            <a:spAutoFit/>
          </a:bodyPr>
          <a:lstStyle/>
          <a:p>
            <a:pPr algn="l">
              <a:lnSpc>
                <a:spcPts val="4207"/>
              </a:lnSpc>
            </a:pPr>
            <a:r>
              <a:rPr lang="en-US" b="true" sz="4293" spc="-253">
                <a:solidFill>
                  <a:srgbClr val="2B2E25"/>
                </a:solidFill>
                <a:latin typeface="Montserrat Ultra-Bold"/>
                <a:ea typeface="Montserrat Ultra-Bold"/>
                <a:cs typeface="Montserrat Ultra-Bold"/>
                <a:sym typeface="Montserrat Ultra-Bold"/>
              </a:rPr>
              <a:t>USER 2 (MASTER) (REHANIA PUTRI)</a:t>
            </a:r>
          </a:p>
        </p:txBody>
      </p:sp>
      <p:sp>
        <p:nvSpPr>
          <p:cNvPr name="TextBox 9" id="9"/>
          <p:cNvSpPr txBox="true"/>
          <p:nvPr/>
        </p:nvSpPr>
        <p:spPr>
          <a:xfrm rot="0">
            <a:off x="1827532" y="4770277"/>
            <a:ext cx="5430301" cy="915560"/>
          </a:xfrm>
          <a:prstGeom prst="rect">
            <a:avLst/>
          </a:prstGeom>
        </p:spPr>
        <p:txBody>
          <a:bodyPr anchor="t" rtlCol="false" tIns="0" lIns="0" bIns="0" rIns="0">
            <a:spAutoFit/>
          </a:bodyPr>
          <a:lstStyle/>
          <a:p>
            <a:pPr algn="l">
              <a:lnSpc>
                <a:spcPts val="3694"/>
              </a:lnSpc>
            </a:pPr>
            <a:r>
              <a:rPr lang="en-US" sz="2639" b="true">
                <a:solidFill>
                  <a:srgbClr val="2B2E25"/>
                </a:solidFill>
                <a:latin typeface="Open Sans Bold"/>
                <a:ea typeface="Open Sans Bold"/>
                <a:cs typeface="Open Sans Bold"/>
                <a:sym typeface="Open Sans Bold"/>
              </a:rPr>
              <a:t>4. create database-show database-use database  </a:t>
            </a:r>
          </a:p>
        </p:txBody>
      </p:sp>
      <p:sp>
        <p:nvSpPr>
          <p:cNvPr name="TextBox 10" id="10"/>
          <p:cNvSpPr txBox="true"/>
          <p:nvPr/>
        </p:nvSpPr>
        <p:spPr>
          <a:xfrm rot="0">
            <a:off x="10141527" y="3335817"/>
            <a:ext cx="7825153" cy="1377522"/>
          </a:xfrm>
          <a:prstGeom prst="rect">
            <a:avLst/>
          </a:prstGeom>
        </p:spPr>
        <p:txBody>
          <a:bodyPr anchor="t" rtlCol="false" tIns="0" lIns="0" bIns="0" rIns="0">
            <a:spAutoFit/>
          </a:bodyPr>
          <a:lstStyle/>
          <a:p>
            <a:pPr algn="l">
              <a:lnSpc>
                <a:spcPts val="3653"/>
              </a:lnSpc>
            </a:pPr>
            <a:r>
              <a:rPr lang="en-US" sz="2609" b="true">
                <a:solidFill>
                  <a:srgbClr val="2B2E25"/>
                </a:solidFill>
                <a:latin typeface="Open Sans Bold"/>
                <a:ea typeface="Open Sans Bold"/>
                <a:cs typeface="Open Sans Bold"/>
                <a:sym typeface="Open Sans Bold"/>
              </a:rPr>
              <a:t>3. create user- grant replication- flush privileges-show master status- flush logs-show master status</a:t>
            </a:r>
          </a:p>
        </p:txBody>
      </p:sp>
      <p:sp>
        <p:nvSpPr>
          <p:cNvPr name="TextBox 11" id="11"/>
          <p:cNvSpPr txBox="true"/>
          <p:nvPr/>
        </p:nvSpPr>
        <p:spPr>
          <a:xfrm rot="0">
            <a:off x="365869" y="1100262"/>
            <a:ext cx="5377687" cy="916675"/>
          </a:xfrm>
          <a:prstGeom prst="rect">
            <a:avLst/>
          </a:prstGeom>
        </p:spPr>
        <p:txBody>
          <a:bodyPr anchor="t" rtlCol="false" tIns="0" lIns="0" bIns="0" rIns="0">
            <a:spAutoFit/>
          </a:bodyPr>
          <a:lstStyle/>
          <a:p>
            <a:pPr algn="l">
              <a:lnSpc>
                <a:spcPts val="3659"/>
              </a:lnSpc>
            </a:pPr>
            <a:r>
              <a:rPr lang="en-US" sz="2613" b="true">
                <a:solidFill>
                  <a:srgbClr val="2B2E25"/>
                </a:solidFill>
                <a:latin typeface="Open Sans Bold"/>
                <a:ea typeface="Open Sans Bold"/>
                <a:cs typeface="Open Sans Bold"/>
                <a:sym typeface="Open Sans Bold"/>
              </a:rPr>
              <a:t>1.config my ini</a:t>
            </a:r>
          </a:p>
          <a:p>
            <a:pPr algn="l">
              <a:lnSpc>
                <a:spcPts val="3659"/>
              </a:lnSpc>
            </a:pPr>
            <a:r>
              <a:rPr lang="en-US" sz="2613" b="true">
                <a:solidFill>
                  <a:srgbClr val="2B2E25"/>
                </a:solidFill>
                <a:latin typeface="Open Sans Bold"/>
                <a:ea typeface="Open Sans Bold"/>
                <a:cs typeface="Open Sans Bold"/>
                <a:sym typeface="Open Sans Bold"/>
              </a:rPr>
              <a:t>hapus # pada log-bin=mysql-bin </a:t>
            </a:r>
            <a:r>
              <a:rPr lang="en-US" sz="2613" b="true">
                <a:solidFill>
                  <a:srgbClr val="2B2E25"/>
                </a:solidFill>
                <a:latin typeface="Open Sans Bold"/>
                <a:ea typeface="Open Sans Bold"/>
                <a:cs typeface="Open Sans Bold"/>
                <a:sym typeface="Open Sans Bold"/>
              </a:rPr>
              <a:t> </a:t>
            </a:r>
          </a:p>
        </p:txBody>
      </p:sp>
      <p:sp>
        <p:nvSpPr>
          <p:cNvPr name="TextBox 12" id="12"/>
          <p:cNvSpPr txBox="true"/>
          <p:nvPr/>
        </p:nvSpPr>
        <p:spPr>
          <a:xfrm rot="0">
            <a:off x="10141527" y="516166"/>
            <a:ext cx="5817486" cy="977444"/>
          </a:xfrm>
          <a:prstGeom prst="rect">
            <a:avLst/>
          </a:prstGeom>
        </p:spPr>
        <p:txBody>
          <a:bodyPr anchor="t" rtlCol="false" tIns="0" lIns="0" bIns="0" rIns="0">
            <a:spAutoFit/>
          </a:bodyPr>
          <a:lstStyle/>
          <a:p>
            <a:pPr algn="l">
              <a:lnSpc>
                <a:spcPts val="3958"/>
              </a:lnSpc>
            </a:pPr>
            <a:r>
              <a:rPr lang="en-US" sz="2827" b="true">
                <a:solidFill>
                  <a:srgbClr val="2B2E25"/>
                </a:solidFill>
                <a:latin typeface="Open Sans Bold"/>
                <a:ea typeface="Open Sans Bold"/>
                <a:cs typeface="Open Sans Bold"/>
                <a:sym typeface="Open Sans Bold"/>
              </a:rPr>
              <a:t>2. masuk menggunakan mysql - u root -h 127.0.0.1 -P 3310 -p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13570" y="1704031"/>
            <a:ext cx="14654201" cy="7811459"/>
          </a:xfrm>
          <a:custGeom>
            <a:avLst/>
            <a:gdLst/>
            <a:ahLst/>
            <a:cxnLst/>
            <a:rect r="r" b="b" t="t" l="l"/>
            <a:pathLst>
              <a:path h="7811459" w="14654201">
                <a:moveTo>
                  <a:pt x="0" y="0"/>
                </a:moveTo>
                <a:lnTo>
                  <a:pt x="14654201" y="0"/>
                </a:lnTo>
                <a:lnTo>
                  <a:pt x="14654201" y="7811460"/>
                </a:lnTo>
                <a:lnTo>
                  <a:pt x="0" y="7811460"/>
                </a:lnTo>
                <a:lnTo>
                  <a:pt x="0" y="0"/>
                </a:lnTo>
                <a:close/>
              </a:path>
            </a:pathLst>
          </a:custGeom>
          <a:blipFill>
            <a:blip r:embed="rId7"/>
            <a:stretch>
              <a:fillRect l="0" t="0" r="0" b="-5524"/>
            </a:stretch>
          </a:blipFill>
        </p:spPr>
      </p:sp>
      <p:sp>
        <p:nvSpPr>
          <p:cNvPr name="TextBox 6" id="6"/>
          <p:cNvSpPr txBox="true"/>
          <p:nvPr/>
        </p:nvSpPr>
        <p:spPr>
          <a:xfrm rot="0">
            <a:off x="319975" y="424568"/>
            <a:ext cx="9946400" cy="604132"/>
          </a:xfrm>
          <a:prstGeom prst="rect">
            <a:avLst/>
          </a:prstGeom>
        </p:spPr>
        <p:txBody>
          <a:bodyPr anchor="t" rtlCol="false" tIns="0" lIns="0" bIns="0" rIns="0">
            <a:spAutoFit/>
          </a:bodyPr>
          <a:lstStyle/>
          <a:p>
            <a:pPr algn="ctr">
              <a:lnSpc>
                <a:spcPts val="4941"/>
              </a:lnSpc>
            </a:pPr>
            <a:r>
              <a:rPr lang="en-US" sz="3529" b="true">
                <a:solidFill>
                  <a:srgbClr val="000000"/>
                </a:solidFill>
                <a:latin typeface="Open Sans Bold"/>
                <a:ea typeface="Open Sans Bold"/>
                <a:cs typeface="Open Sans Bold"/>
                <a:sym typeface="Open Sans Bold"/>
              </a:rPr>
              <a:t>4. Create tabel sesuai schema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98334" y="1557170"/>
            <a:ext cx="14469437" cy="7701130"/>
          </a:xfrm>
          <a:custGeom>
            <a:avLst/>
            <a:gdLst/>
            <a:ahLst/>
            <a:cxnLst/>
            <a:rect r="r" b="b" t="t" l="l"/>
            <a:pathLst>
              <a:path h="7701130" w="14469437">
                <a:moveTo>
                  <a:pt x="0" y="0"/>
                </a:moveTo>
                <a:lnTo>
                  <a:pt x="14469437" y="0"/>
                </a:lnTo>
                <a:lnTo>
                  <a:pt x="14469437" y="7701130"/>
                </a:lnTo>
                <a:lnTo>
                  <a:pt x="0" y="7701130"/>
                </a:lnTo>
                <a:lnTo>
                  <a:pt x="0" y="0"/>
                </a:lnTo>
                <a:close/>
              </a:path>
            </a:pathLst>
          </a:custGeom>
          <a:blipFill>
            <a:blip r:embed="rId7"/>
            <a:stretch>
              <a:fillRect l="0" t="0" r="0" b="-5686"/>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1037721"/>
            <a:ext cx="18583581" cy="12208451"/>
          </a:xfrm>
          <a:custGeom>
            <a:avLst/>
            <a:gdLst/>
            <a:ahLst/>
            <a:cxnLst/>
            <a:rect r="r" b="b" t="t" l="l"/>
            <a:pathLst>
              <a:path h="12208451" w="18583581">
                <a:moveTo>
                  <a:pt x="0" y="0"/>
                </a:moveTo>
                <a:lnTo>
                  <a:pt x="18583581" y="0"/>
                </a:lnTo>
                <a:lnTo>
                  <a:pt x="18583581" y="12208452"/>
                </a:lnTo>
                <a:lnTo>
                  <a:pt x="0" y="12208452"/>
                </a:lnTo>
                <a:lnTo>
                  <a:pt x="0" y="0"/>
                </a:lnTo>
                <a:close/>
              </a:path>
            </a:pathLst>
          </a:custGeom>
          <a:blipFill>
            <a:blip r:embed="rId2">
              <a:alphaModFix amt="25000"/>
            </a:blip>
            <a:stretch>
              <a:fillRect l="0" t="-7082" r="0" b="-7082"/>
            </a:stretch>
          </a:blip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020825" y="1885203"/>
            <a:ext cx="13677942" cy="7373097"/>
          </a:xfrm>
          <a:custGeom>
            <a:avLst/>
            <a:gdLst/>
            <a:ahLst/>
            <a:cxnLst/>
            <a:rect r="r" b="b" t="t" l="l"/>
            <a:pathLst>
              <a:path h="7373097" w="13677942">
                <a:moveTo>
                  <a:pt x="0" y="0"/>
                </a:moveTo>
                <a:lnTo>
                  <a:pt x="13677942" y="0"/>
                </a:lnTo>
                <a:lnTo>
                  <a:pt x="13677942" y="7373097"/>
                </a:lnTo>
                <a:lnTo>
                  <a:pt x="0" y="7373097"/>
                </a:lnTo>
                <a:lnTo>
                  <a:pt x="0" y="0"/>
                </a:lnTo>
                <a:close/>
              </a:path>
            </a:pathLst>
          </a:custGeom>
          <a:blipFill>
            <a:blip r:embed="rId7"/>
            <a:stretch>
              <a:fillRect l="0" t="0" r="-1141" b="-5541"/>
            </a:stretch>
          </a:blipFill>
        </p:spPr>
      </p:sp>
      <p:sp>
        <p:nvSpPr>
          <p:cNvPr name="TextBox 6" id="6"/>
          <p:cNvSpPr txBox="true"/>
          <p:nvPr/>
        </p:nvSpPr>
        <p:spPr>
          <a:xfrm rot="0">
            <a:off x="2013792" y="628059"/>
            <a:ext cx="11065755" cy="725083"/>
          </a:xfrm>
          <a:prstGeom prst="rect">
            <a:avLst/>
          </a:prstGeom>
        </p:spPr>
        <p:txBody>
          <a:bodyPr anchor="t" rtlCol="false" tIns="0" lIns="0" bIns="0" rIns="0">
            <a:spAutoFit/>
          </a:bodyPr>
          <a:lstStyle/>
          <a:p>
            <a:pPr algn="ctr">
              <a:lnSpc>
                <a:spcPts val="5965"/>
              </a:lnSpc>
            </a:pPr>
            <a:r>
              <a:rPr lang="en-US" sz="4261" b="true">
                <a:solidFill>
                  <a:srgbClr val="000000"/>
                </a:solidFill>
                <a:latin typeface="Open Sans Bold"/>
                <a:ea typeface="Open Sans Bold"/>
                <a:cs typeface="Open Sans Bold"/>
                <a:sym typeface="Open Sans Bold"/>
              </a:rPr>
              <a:t>5. Isi tabel dengan insert into nama tabel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DAGZVB9ycW0</dc:identifier>
  <dcterms:modified xsi:type="dcterms:W3CDTF">2011-08-01T06:04:30Z</dcterms:modified>
  <cp:revision>1</cp:revision>
  <dc:title>Blue Modern Company Profile Presentation</dc:title>
</cp:coreProperties>
</file>